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30"/>
  </p:notesMasterIdLst>
  <p:sldIdLst>
    <p:sldId id="328" r:id="rId5"/>
    <p:sldId id="405" r:id="rId6"/>
    <p:sldId id="372" r:id="rId7"/>
    <p:sldId id="384" r:id="rId8"/>
    <p:sldId id="373" r:id="rId9"/>
    <p:sldId id="398" r:id="rId10"/>
    <p:sldId id="375" r:id="rId11"/>
    <p:sldId id="377" r:id="rId12"/>
    <p:sldId id="363" r:id="rId13"/>
    <p:sldId id="410" r:id="rId14"/>
    <p:sldId id="360" r:id="rId15"/>
    <p:sldId id="359" r:id="rId16"/>
    <p:sldId id="395" r:id="rId17"/>
    <p:sldId id="401" r:id="rId18"/>
    <p:sldId id="402" r:id="rId19"/>
    <p:sldId id="403" r:id="rId20"/>
    <p:sldId id="387" r:id="rId21"/>
    <p:sldId id="388" r:id="rId22"/>
    <p:sldId id="389" r:id="rId23"/>
    <p:sldId id="390" r:id="rId24"/>
    <p:sldId id="411" r:id="rId25"/>
    <p:sldId id="415" r:id="rId26"/>
    <p:sldId id="413" r:id="rId27"/>
    <p:sldId id="412" r:id="rId28"/>
    <p:sldId id="418" r:id="rId29"/>
  </p:sldIdLst>
  <p:sldSz cx="6858000" cy="51435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8" userDrawn="1">
          <p15:clr>
            <a:srgbClr val="A4A3A4"/>
          </p15:clr>
        </p15:guide>
        <p15:guide id="2" pos="17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58970" autoAdjust="0"/>
  </p:normalViewPr>
  <p:slideViewPr>
    <p:cSldViewPr>
      <p:cViewPr varScale="1">
        <p:scale>
          <a:sx n="152" d="100"/>
          <a:sy n="152" d="100"/>
        </p:scale>
        <p:origin x="1566" y="132"/>
      </p:cViewPr>
      <p:guideLst>
        <p:guide orient="horz" pos="1668"/>
        <p:guide pos="17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59.331797235022997</c:v>
                </c:pt>
                <c:pt idx="1">
                  <c:v>82.373271889400868</c:v>
                </c:pt>
                <c:pt idx="2">
                  <c:v>112.327188940092</c:v>
                </c:pt>
                <c:pt idx="3">
                  <c:v>152.64976958525298</c:v>
                </c:pt>
                <c:pt idx="4">
                  <c:v>167.62672811059903</c:v>
                </c:pt>
                <c:pt idx="5">
                  <c:v>221.77419354838696</c:v>
                </c:pt>
                <c:pt idx="6">
                  <c:v>228.68663594470001</c:v>
                </c:pt>
                <c:pt idx="7">
                  <c:v>301.26728110599106</c:v>
                </c:pt>
                <c:pt idx="8">
                  <c:v>312.7880184331799</c:v>
                </c:pt>
                <c:pt idx="9">
                  <c:v>343.89400921658995</c:v>
                </c:pt>
                <c:pt idx="10">
                  <c:v>272.46543778801794</c:v>
                </c:pt>
                <c:pt idx="11">
                  <c:v>394.58525345622087</c:v>
                </c:pt>
                <c:pt idx="12">
                  <c:v>393.43317972350189</c:v>
                </c:pt>
                <c:pt idx="13">
                  <c:v>142.281105990783</c:v>
                </c:pt>
                <c:pt idx="14">
                  <c:v>88.133640552995388</c:v>
                </c:pt>
                <c:pt idx="15">
                  <c:v>127.30414746543802</c:v>
                </c:pt>
                <c:pt idx="16">
                  <c:v>189.51612903225799</c:v>
                </c:pt>
                <c:pt idx="17">
                  <c:v>262.09677419354801</c:v>
                </c:pt>
                <c:pt idx="18">
                  <c:v>433.75576036866403</c:v>
                </c:pt>
                <c:pt idx="19">
                  <c:v>134.21658986175095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95.760233918128705</c:v>
                </c:pt>
                <c:pt idx="1">
                  <c:v>161.549707602339</c:v>
                </c:pt>
                <c:pt idx="2">
                  <c:v>211.25730994152002</c:v>
                </c:pt>
                <c:pt idx="3">
                  <c:v>244.88304093567302</c:v>
                </c:pt>
                <c:pt idx="4">
                  <c:v>293.12865497076001</c:v>
                </c:pt>
                <c:pt idx="5">
                  <c:v>287.28070175438592</c:v>
                </c:pt>
                <c:pt idx="6">
                  <c:v>315.05847953216397</c:v>
                </c:pt>
                <c:pt idx="7">
                  <c:v>288.74269005847992</c:v>
                </c:pt>
                <c:pt idx="8">
                  <c:v>342.83625730994203</c:v>
                </c:pt>
                <c:pt idx="9">
                  <c:v>315.05847953216397</c:v>
                </c:pt>
                <c:pt idx="10">
                  <c:v>325.29239766081895</c:v>
                </c:pt>
                <c:pt idx="11">
                  <c:v>297.51461988304106</c:v>
                </c:pt>
                <c:pt idx="12">
                  <c:v>342.83625730994203</c:v>
                </c:pt>
                <c:pt idx="13">
                  <c:v>173.24561403508795</c:v>
                </c:pt>
                <c:pt idx="14">
                  <c:v>218.56725146198798</c:v>
                </c:pt>
                <c:pt idx="15">
                  <c:v>313.59649122806991</c:v>
                </c:pt>
                <c:pt idx="16">
                  <c:v>336.98830409356697</c:v>
                </c:pt>
                <c:pt idx="17">
                  <c:v>291.66666666666708</c:v>
                </c:pt>
                <c:pt idx="18">
                  <c:v>309.21052631578999</c:v>
                </c:pt>
                <c:pt idx="19">
                  <c:v>278.508771929825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4F-4B1E-9109-48F9B8789D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532672"/>
        <c:axId val="129534592"/>
      </c:scatterChart>
      <c:valAx>
        <c:axId val="1295326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crossAx val="129534592"/>
        <c:crosses val="autoZero"/>
        <c:crossBetween val="midCat"/>
      </c:valAx>
      <c:valAx>
        <c:axId val="129534592"/>
        <c:scaling>
          <c:orientation val="minMax"/>
          <c:max val="350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crossAx val="12953267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59.331797235022997</c:v>
                </c:pt>
                <c:pt idx="1">
                  <c:v>82.373271889400868</c:v>
                </c:pt>
                <c:pt idx="2">
                  <c:v>112.327188940092</c:v>
                </c:pt>
                <c:pt idx="3">
                  <c:v>152.64976958525298</c:v>
                </c:pt>
                <c:pt idx="4">
                  <c:v>167.62672811059903</c:v>
                </c:pt>
                <c:pt idx="5">
                  <c:v>221.77419354838696</c:v>
                </c:pt>
                <c:pt idx="6">
                  <c:v>228.68663594470001</c:v>
                </c:pt>
                <c:pt idx="7">
                  <c:v>301.26728110599106</c:v>
                </c:pt>
                <c:pt idx="8">
                  <c:v>312.7880184331799</c:v>
                </c:pt>
                <c:pt idx="9">
                  <c:v>343.89400921658995</c:v>
                </c:pt>
                <c:pt idx="10">
                  <c:v>272.46543778801794</c:v>
                </c:pt>
                <c:pt idx="11">
                  <c:v>394.58525345622087</c:v>
                </c:pt>
                <c:pt idx="12">
                  <c:v>393.43317972350189</c:v>
                </c:pt>
                <c:pt idx="13">
                  <c:v>142.281105990783</c:v>
                </c:pt>
                <c:pt idx="14">
                  <c:v>88.133640552995388</c:v>
                </c:pt>
                <c:pt idx="15">
                  <c:v>127.30414746543802</c:v>
                </c:pt>
                <c:pt idx="16">
                  <c:v>189.51612903225799</c:v>
                </c:pt>
                <c:pt idx="17">
                  <c:v>262.09677419354801</c:v>
                </c:pt>
                <c:pt idx="18">
                  <c:v>433.75576036866403</c:v>
                </c:pt>
                <c:pt idx="19">
                  <c:v>134.21658986175095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95.760233918128705</c:v>
                </c:pt>
                <c:pt idx="1">
                  <c:v>161.549707602339</c:v>
                </c:pt>
                <c:pt idx="2">
                  <c:v>211.25730994152002</c:v>
                </c:pt>
                <c:pt idx="3">
                  <c:v>244.88304093567302</c:v>
                </c:pt>
                <c:pt idx="4">
                  <c:v>293.12865497076001</c:v>
                </c:pt>
                <c:pt idx="5">
                  <c:v>287.28070175438592</c:v>
                </c:pt>
                <c:pt idx="6">
                  <c:v>315.05847953216397</c:v>
                </c:pt>
                <c:pt idx="7">
                  <c:v>288.74269005847992</c:v>
                </c:pt>
                <c:pt idx="8">
                  <c:v>342.83625730994203</c:v>
                </c:pt>
                <c:pt idx="9">
                  <c:v>315.05847953216397</c:v>
                </c:pt>
                <c:pt idx="10">
                  <c:v>325.29239766081895</c:v>
                </c:pt>
                <c:pt idx="11">
                  <c:v>297.51461988304106</c:v>
                </c:pt>
                <c:pt idx="12">
                  <c:v>342.83625730994203</c:v>
                </c:pt>
                <c:pt idx="13">
                  <c:v>173.24561403508795</c:v>
                </c:pt>
                <c:pt idx="14">
                  <c:v>218.56725146198798</c:v>
                </c:pt>
                <c:pt idx="15">
                  <c:v>313.59649122806991</c:v>
                </c:pt>
                <c:pt idx="16">
                  <c:v>336.98830409356697</c:v>
                </c:pt>
                <c:pt idx="17">
                  <c:v>291.66666666666708</c:v>
                </c:pt>
                <c:pt idx="18">
                  <c:v>309.21052631578999</c:v>
                </c:pt>
                <c:pt idx="19">
                  <c:v>278.508771929825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834-4BA6-915E-AE9794A4F6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730048"/>
        <c:axId val="129731968"/>
      </c:scatterChart>
      <c:valAx>
        <c:axId val="1297300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crossAx val="129731968"/>
        <c:crosses val="autoZero"/>
        <c:crossBetween val="midCat"/>
      </c:valAx>
      <c:valAx>
        <c:axId val="129731968"/>
        <c:scaling>
          <c:orientation val="minMax"/>
          <c:max val="350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crossAx val="12973004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59.331797235022997</c:v>
                </c:pt>
                <c:pt idx="1">
                  <c:v>82.373271889400868</c:v>
                </c:pt>
                <c:pt idx="2">
                  <c:v>112.327188940092</c:v>
                </c:pt>
                <c:pt idx="3">
                  <c:v>152.64976958525298</c:v>
                </c:pt>
                <c:pt idx="4">
                  <c:v>167.62672811059903</c:v>
                </c:pt>
                <c:pt idx="5">
                  <c:v>221.77419354838696</c:v>
                </c:pt>
                <c:pt idx="6">
                  <c:v>228.68663594470001</c:v>
                </c:pt>
                <c:pt idx="7">
                  <c:v>301.26728110599106</c:v>
                </c:pt>
                <c:pt idx="8">
                  <c:v>312.7880184331799</c:v>
                </c:pt>
                <c:pt idx="9">
                  <c:v>343.89400921658995</c:v>
                </c:pt>
                <c:pt idx="10">
                  <c:v>272.46543778801794</c:v>
                </c:pt>
                <c:pt idx="11">
                  <c:v>394.58525345622087</c:v>
                </c:pt>
                <c:pt idx="12">
                  <c:v>393.43317972350189</c:v>
                </c:pt>
                <c:pt idx="13">
                  <c:v>142.281105990783</c:v>
                </c:pt>
                <c:pt idx="14">
                  <c:v>88.133640552995388</c:v>
                </c:pt>
                <c:pt idx="15">
                  <c:v>127.30414746543802</c:v>
                </c:pt>
                <c:pt idx="16">
                  <c:v>189.51612903225799</c:v>
                </c:pt>
                <c:pt idx="17">
                  <c:v>262.09677419354801</c:v>
                </c:pt>
                <c:pt idx="18">
                  <c:v>433.75576036866403</c:v>
                </c:pt>
                <c:pt idx="19">
                  <c:v>134.21658986175095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95.760233918128705</c:v>
                </c:pt>
                <c:pt idx="1">
                  <c:v>161.549707602339</c:v>
                </c:pt>
                <c:pt idx="2">
                  <c:v>211.25730994152002</c:v>
                </c:pt>
                <c:pt idx="3">
                  <c:v>244.88304093567302</c:v>
                </c:pt>
                <c:pt idx="4">
                  <c:v>293.12865497076001</c:v>
                </c:pt>
                <c:pt idx="5">
                  <c:v>287.28070175438592</c:v>
                </c:pt>
                <c:pt idx="6">
                  <c:v>315.05847953216397</c:v>
                </c:pt>
                <c:pt idx="7">
                  <c:v>288.74269005847992</c:v>
                </c:pt>
                <c:pt idx="8">
                  <c:v>342.83625730994203</c:v>
                </c:pt>
                <c:pt idx="9">
                  <c:v>315.05847953216397</c:v>
                </c:pt>
                <c:pt idx="10">
                  <c:v>325.29239766081895</c:v>
                </c:pt>
                <c:pt idx="11">
                  <c:v>297.51461988304106</c:v>
                </c:pt>
                <c:pt idx="12">
                  <c:v>342.83625730994203</c:v>
                </c:pt>
                <c:pt idx="13">
                  <c:v>173.24561403508795</c:v>
                </c:pt>
                <c:pt idx="14">
                  <c:v>218.56725146198798</c:v>
                </c:pt>
                <c:pt idx="15">
                  <c:v>313.59649122806991</c:v>
                </c:pt>
                <c:pt idx="16">
                  <c:v>336.98830409356697</c:v>
                </c:pt>
                <c:pt idx="17">
                  <c:v>291.66666666666708</c:v>
                </c:pt>
                <c:pt idx="18">
                  <c:v>309.21052631578999</c:v>
                </c:pt>
                <c:pt idx="19">
                  <c:v>278.508771929825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7DB-4C4E-A06B-F80EEB964B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773568"/>
        <c:axId val="129775104"/>
      </c:scatterChart>
      <c:valAx>
        <c:axId val="1297735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crossAx val="129775104"/>
        <c:crosses val="autoZero"/>
        <c:crossBetween val="midCat"/>
      </c:valAx>
      <c:valAx>
        <c:axId val="129775104"/>
        <c:scaling>
          <c:orientation val="minMax"/>
          <c:max val="350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crossAx val="12977356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59.331797235022997</c:v>
                </c:pt>
                <c:pt idx="1">
                  <c:v>82.373271889400868</c:v>
                </c:pt>
                <c:pt idx="2">
                  <c:v>112.327188940092</c:v>
                </c:pt>
                <c:pt idx="3">
                  <c:v>152.64976958525298</c:v>
                </c:pt>
                <c:pt idx="4">
                  <c:v>167.62672811059903</c:v>
                </c:pt>
                <c:pt idx="5">
                  <c:v>221.77419354838696</c:v>
                </c:pt>
                <c:pt idx="6">
                  <c:v>228.68663594470001</c:v>
                </c:pt>
                <c:pt idx="7">
                  <c:v>301.26728110599106</c:v>
                </c:pt>
                <c:pt idx="8">
                  <c:v>312.7880184331799</c:v>
                </c:pt>
                <c:pt idx="9">
                  <c:v>343.89400921658995</c:v>
                </c:pt>
                <c:pt idx="10">
                  <c:v>272.46543778801794</c:v>
                </c:pt>
                <c:pt idx="11">
                  <c:v>394.58525345622087</c:v>
                </c:pt>
                <c:pt idx="12">
                  <c:v>393.43317972350189</c:v>
                </c:pt>
                <c:pt idx="13">
                  <c:v>142.281105990783</c:v>
                </c:pt>
                <c:pt idx="14">
                  <c:v>88.133640552995388</c:v>
                </c:pt>
                <c:pt idx="15">
                  <c:v>127.30414746543802</c:v>
                </c:pt>
                <c:pt idx="16">
                  <c:v>189.51612903225799</c:v>
                </c:pt>
                <c:pt idx="17">
                  <c:v>262.09677419354801</c:v>
                </c:pt>
                <c:pt idx="18">
                  <c:v>433.75576036866403</c:v>
                </c:pt>
                <c:pt idx="19">
                  <c:v>134.21658986175095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95.760233918128705</c:v>
                </c:pt>
                <c:pt idx="1">
                  <c:v>161.549707602339</c:v>
                </c:pt>
                <c:pt idx="2">
                  <c:v>211.25730994152002</c:v>
                </c:pt>
                <c:pt idx="3">
                  <c:v>244.88304093567302</c:v>
                </c:pt>
                <c:pt idx="4">
                  <c:v>293.12865497076001</c:v>
                </c:pt>
                <c:pt idx="5">
                  <c:v>287.28070175438592</c:v>
                </c:pt>
                <c:pt idx="6">
                  <c:v>315.05847953216397</c:v>
                </c:pt>
                <c:pt idx="7">
                  <c:v>288.74269005847992</c:v>
                </c:pt>
                <c:pt idx="8">
                  <c:v>342.83625730994203</c:v>
                </c:pt>
                <c:pt idx="9">
                  <c:v>315.05847953216397</c:v>
                </c:pt>
                <c:pt idx="10">
                  <c:v>325.29239766081895</c:v>
                </c:pt>
                <c:pt idx="11">
                  <c:v>297.51461988304106</c:v>
                </c:pt>
                <c:pt idx="12">
                  <c:v>342.83625730994203</c:v>
                </c:pt>
                <c:pt idx="13">
                  <c:v>173.24561403508795</c:v>
                </c:pt>
                <c:pt idx="14">
                  <c:v>218.56725146198798</c:v>
                </c:pt>
                <c:pt idx="15">
                  <c:v>313.59649122806991</c:v>
                </c:pt>
                <c:pt idx="16">
                  <c:v>336.98830409356697</c:v>
                </c:pt>
                <c:pt idx="17">
                  <c:v>291.66666666666708</c:v>
                </c:pt>
                <c:pt idx="18">
                  <c:v>309.21052631578999</c:v>
                </c:pt>
                <c:pt idx="19">
                  <c:v>278.508771929825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FE2-4CFB-8297-72C9C68954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848832"/>
        <c:axId val="129850752"/>
      </c:scatterChart>
      <c:valAx>
        <c:axId val="1298488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crossAx val="129850752"/>
        <c:crosses val="autoZero"/>
        <c:crossBetween val="midCat"/>
      </c:valAx>
      <c:valAx>
        <c:axId val="129850752"/>
        <c:scaling>
          <c:orientation val="minMax"/>
          <c:max val="350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crossAx val="12984883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2/4/2019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21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029450" y="666750"/>
            <a:ext cx="10166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050" dirty="0" smtClean="0">
                <a:solidFill>
                  <a:prstClr val="black"/>
                </a:solidFill>
              </a:rPr>
              <a:t>vertLeftWhite2</a:t>
            </a:r>
            <a:endParaRPr lang="en-US" sz="105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329184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83464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374904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420624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029449" y="666750"/>
            <a:ext cx="1072730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05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050" dirty="0" smtClean="0">
              <a:solidFill>
                <a:prstClr val="black"/>
              </a:solidFill>
            </a:endParaRPr>
          </a:p>
          <a:p>
            <a:r>
              <a:rPr lang="en-US" sz="1050" dirty="0" smtClean="0">
                <a:solidFill>
                  <a:prstClr val="black"/>
                </a:solidFill>
              </a:rPr>
              <a:t>Ordering of</a:t>
            </a:r>
            <a:r>
              <a:rPr lang="en-US" sz="105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050" baseline="0" dirty="0" smtClean="0">
                <a:solidFill>
                  <a:prstClr val="black"/>
                </a:solidFill>
              </a:rPr>
              <a:t>buttons is</a:t>
            </a:r>
            <a:r>
              <a:rPr lang="en-US" sz="105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05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050" dirty="0" smtClean="0">
                <a:solidFill>
                  <a:prstClr val="black"/>
                </a:solidFill>
              </a:rPr>
              <a:t>24</a:t>
            </a:r>
            <a:endParaRPr lang="en-US" sz="105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393192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01168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1168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93192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336265" y="4932893"/>
            <a:ext cx="623889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 smtClean="0">
                <a:solidFill>
                  <a:prstClr val="black"/>
                </a:solidFill>
              </a:rPr>
              <a:t>Andrew Ng</a:t>
            </a:r>
            <a:endParaRPr lang="en-US" sz="7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52.png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image" Target="../media/image51.png"/><Relationship Id="rId2" Type="http://schemas.openxmlformats.org/officeDocument/2006/relationships/tags" Target="../tags/tag7.xml"/><Relationship Id="rId16" Type="http://schemas.openxmlformats.org/officeDocument/2006/relationships/image" Target="../media/image55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50.png"/><Relationship Id="rId5" Type="http://schemas.openxmlformats.org/officeDocument/2006/relationships/tags" Target="../tags/tag10.xml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tags" Target="../tags/tag9.xml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9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0.png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tags" Target="../tags/tag18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05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89.png"/><Relationship Id="rId5" Type="http://schemas.openxmlformats.org/officeDocument/2006/relationships/tags" Target="../tags/tag20.xml"/><Relationship Id="rId15" Type="http://schemas.openxmlformats.org/officeDocument/2006/relationships/image" Target="../media/image35.png"/><Relationship Id="rId10" Type="http://schemas.openxmlformats.org/officeDocument/2006/relationships/image" Target="../media/image88.png"/><Relationship Id="rId4" Type="http://schemas.openxmlformats.org/officeDocument/2006/relationships/tags" Target="../tags/tag19.xml"/><Relationship Id="rId9" Type="http://schemas.openxmlformats.org/officeDocument/2006/relationships/image" Target="../media/image68.png"/><Relationship Id="rId14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8.png"/><Relationship Id="rId12" Type="http://schemas.openxmlformats.org/officeDocument/2006/relationships/image" Target="../media/image116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04.png"/><Relationship Id="rId11" Type="http://schemas.openxmlformats.org/officeDocument/2006/relationships/image" Target="../media/image115.png"/><Relationship Id="rId5" Type="http://schemas.openxmlformats.org/officeDocument/2006/relationships/image" Target="../media/image103.png"/><Relationship Id="rId10" Type="http://schemas.openxmlformats.org/officeDocument/2006/relationships/image" Target="../media/image114.png"/><Relationship Id="rId4" Type="http://schemas.openxmlformats.org/officeDocument/2006/relationships/image" Target="../media/image102.png"/><Relationship Id="rId9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2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5.xml"/><Relationship Id="rId7" Type="http://schemas.openxmlformats.org/officeDocument/2006/relationships/image" Target="../media/image33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24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00200" y="1885950"/>
            <a:ext cx="3657600" cy="107156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</a:p>
        </p:txBody>
      </p:sp>
    </p:spTree>
    <p:extLst>
      <p:ext uri="{BB962C8B-B14F-4D97-AF65-F5344CB8AC3E}">
        <p14:creationId xmlns:p14="http://schemas.microsoft.com/office/powerpoint/2010/main" val="88966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42900" y="383319"/>
                <a:ext cx="4686300" cy="857250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100" dirty="0" smtClean="0"/>
                  <a:t>Is gradient descent the only algorithm to find the optimal parameters</a:t>
                </a:r>
                <a14:m>
                  <m:oMath xmlns:m="http://schemas.openxmlformats.org/officeDocument/2006/math">
                    <m:r>
                      <a:rPr lang="en-US" sz="2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NZ" sz="21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NZ" sz="2100" baseline="-2500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NZ" sz="2100">
                        <a:latin typeface="Cambria Math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NZ" sz="2100" i="1" baseline="-2500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NZ" sz="2100" i="1">
                        <a:latin typeface="Cambria Math"/>
                        <a:ea typeface="Cambria Math" panose="02040503050406030204" pitchFamily="18" charset="0"/>
                      </a:rPr>
                      <m:t>…</m:t>
                    </m:r>
                    <m:r>
                      <a:rPr lang="en-NZ" sz="2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NZ" sz="2100" i="1" baseline="-25000">
                        <a:latin typeface="Cambria Math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100" dirty="0"/>
                  <a:t> to get a least squares line?</a:t>
                </a:r>
                <a:br>
                  <a:rPr lang="en-US" sz="2100" dirty="0"/>
                </a:br>
                <a:endParaRPr lang="en-US" sz="2100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2900" y="383319"/>
                <a:ext cx="4686300" cy="857250"/>
              </a:xfrm>
              <a:blipFill>
                <a:blip r:embed="rId2"/>
                <a:stretch>
                  <a:fillRect l="-1560" t="-34752" r="-390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" y="1359694"/>
                <a:ext cx="5445919" cy="2755106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NZ" sz="1800" dirty="0"/>
                  <a:t>Gradient descent is one </a:t>
                </a:r>
                <a:r>
                  <a:rPr lang="en-NZ" sz="1800" dirty="0" smtClean="0"/>
                  <a:t>option</a:t>
                </a:r>
              </a:p>
              <a:p>
                <a:endParaRPr lang="en-NZ" sz="1800" dirty="0"/>
              </a:p>
              <a:p>
                <a:r>
                  <a:rPr lang="en-NZ" sz="1800" dirty="0"/>
                  <a:t>But it turns out there is an analytical/close form </a:t>
                </a:r>
                <a:r>
                  <a:rPr lang="en-NZ" sz="1800" b="1" dirty="0"/>
                  <a:t>linear regression solution </a:t>
                </a:r>
                <a:r>
                  <a:rPr lang="en-NZ" sz="1800" dirty="0"/>
                  <a:t>to find out the optimal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NZ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NZ" baseline="-2500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NZ">
                        <a:latin typeface="Cambria Math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NZ" i="1" baseline="-2500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NZ" i="1">
                        <a:latin typeface="Cambria Math"/>
                        <a:ea typeface="Cambria Math" panose="02040503050406030204" pitchFamily="18" charset="0"/>
                      </a:rPr>
                      <m:t>…</m:t>
                    </m:r>
                    <m:r>
                      <a:rPr lang="en-NZ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NZ" i="1" baseline="-25000">
                        <a:latin typeface="Cambria Math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NZ" baseline="-25000" dirty="0" smtClean="0"/>
                  <a:t> </a:t>
                </a:r>
                <a:r>
                  <a:rPr lang="en-NZ" sz="1800" dirty="0"/>
                  <a:t>that minimize the cost function </a:t>
                </a:r>
                <a14:m>
                  <m:oMath xmlns:m="http://schemas.openxmlformats.org/officeDocument/2006/math">
                    <m:r>
                      <a:rPr lang="en-NZ" sz="1800" i="1">
                        <a:latin typeface="Cambria Math"/>
                      </a:rPr>
                      <m:t>𝐽</m:t>
                    </m:r>
                    <m:r>
                      <a:rPr lang="en-NZ" sz="1800" i="1">
                        <a:latin typeface="Cambria Math"/>
                      </a:rPr>
                      <m:t>(</m:t>
                    </m:r>
                    <m:r>
                      <a:rPr lang="en-NZ" sz="18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800" i="1">
                        <a:latin typeface="Cambria Math"/>
                      </a:rPr>
                      <m:t>)</m:t>
                    </m:r>
                  </m:oMath>
                </a14:m>
                <a:endParaRPr lang="en-NZ" sz="1800" dirty="0"/>
              </a:p>
              <a:p>
                <a:endParaRPr lang="en-NZ" baseline="-25000" dirty="0" smtClean="0"/>
              </a:p>
              <a:p>
                <a:endParaRPr lang="en-NZ" baseline="-25000" dirty="0"/>
              </a:p>
              <a:p>
                <a:endParaRPr lang="en-NZ" baseline="-25000" dirty="0" smtClean="0"/>
              </a:p>
              <a:p>
                <a:endParaRPr lang="en-NZ" baseline="-25000" dirty="0"/>
              </a:p>
              <a:p>
                <a:endParaRPr lang="en-NZ" baseline="-25000" dirty="0" smtClean="0"/>
              </a:p>
              <a:p>
                <a:r>
                  <a:rPr lang="en-NZ" sz="2300" dirty="0"/>
                  <a:t>Gradient descent is still extremely useful for most learning algorithms where a closed form (analytical) solution does not exist</a:t>
                </a:r>
              </a:p>
              <a:p>
                <a:pPr lvl="1"/>
                <a:r>
                  <a:rPr lang="en-NZ" sz="1700" dirty="0"/>
                  <a:t>Notably: Neural networks (deep learning)</a:t>
                </a:r>
                <a:endParaRPr lang="en-US" sz="1700" dirty="0"/>
              </a:p>
              <a:p>
                <a:endParaRPr lang="en-NZ" baseline="-25000" dirty="0"/>
              </a:p>
              <a:p>
                <a:endParaRPr lang="en-NZ" sz="1800" baseline="-25000" dirty="0">
                  <a:latin typeface="Calibri" panose="020F0502020204030204" pitchFamily="34" charset="0"/>
                </a:endParaRPr>
              </a:p>
              <a:p>
                <a:r>
                  <a:rPr lang="en-NZ" sz="2700" baseline="-25000" dirty="0">
                    <a:latin typeface="Calibri" panose="020F0502020204030204" pitchFamily="34" charset="0"/>
                  </a:rPr>
                  <a:t>Given </a:t>
                </a:r>
                <a:r>
                  <a:rPr lang="en-NZ" sz="2700" b="1" baseline="-25000" dirty="0">
                    <a:latin typeface="Calibri" panose="020F0502020204030204" pitchFamily="34" charset="0"/>
                  </a:rPr>
                  <a:t>X</a:t>
                </a:r>
                <a:r>
                  <a:rPr lang="en-NZ" sz="2700" baseline="-25000" dirty="0">
                    <a:latin typeface="Calibri" panose="020F0502020204030204" pitchFamily="34" charset="0"/>
                  </a:rPr>
                  <a:t> and </a:t>
                </a:r>
                <a:r>
                  <a:rPr lang="en-NZ" sz="2700" b="1" baseline="-25000" dirty="0">
                    <a:latin typeface="Calibri" panose="020F0502020204030204" pitchFamily="34" charset="0"/>
                  </a:rPr>
                  <a:t>y</a:t>
                </a:r>
                <a:r>
                  <a:rPr lang="en-NZ" sz="2700" baseline="-25000" dirty="0">
                    <a:latin typeface="Calibri" panose="020F0502020204030204" pitchFamily="34" charset="0"/>
                  </a:rPr>
                  <a:t>, </a:t>
                </a:r>
                <a:r>
                  <a:rPr lang="en-NZ" sz="2700" baseline="-25000" dirty="0" smtClean="0">
                    <a:latin typeface="Calibri" panose="020F0502020204030204" pitchFamily="34" charset="0"/>
                  </a:rPr>
                  <a:t>the </a:t>
                </a:r>
                <a:r>
                  <a:rPr lang="en-NZ" sz="2700" baseline="-25000" dirty="0">
                    <a:latin typeface="Calibri" panose="020F0502020204030204" pitchFamily="34" charset="0"/>
                  </a:rPr>
                  <a:t>analytical/close form </a:t>
                </a:r>
                <a:r>
                  <a:rPr lang="en-NZ" sz="2700" baseline="-25000" dirty="0" smtClean="0">
                    <a:latin typeface="Calibri" panose="020F0502020204030204" pitchFamily="34" charset="0"/>
                  </a:rPr>
                  <a:t>solution to find the </a:t>
                </a:r>
                <a:r>
                  <a:rPr lang="en-NZ" sz="2700" baseline="-25000" dirty="0">
                    <a:latin typeface="Calibri" panose="020F0502020204030204" pitchFamily="34" charset="0"/>
                  </a:rPr>
                  <a:t>optimal </a:t>
                </a:r>
                <a:r>
                  <a:rPr lang="en-NZ" sz="2700" baseline="-25000" dirty="0" smtClean="0">
                    <a:latin typeface="Calibri" panose="020F0502020204030204" pitchFamily="34" charset="0"/>
                  </a:rPr>
                  <a:t>parameters</a:t>
                </a:r>
                <a:r>
                  <a:rPr lang="en-NZ" sz="2700" dirty="0" smtClean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NZ" sz="19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NZ" sz="1900" baseline="-2500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NZ" sz="1900">
                        <a:latin typeface="Cambria Math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NZ" sz="1900" i="1" baseline="-2500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NZ" sz="1900" i="1">
                        <a:latin typeface="Cambria Math"/>
                        <a:ea typeface="Cambria Math" panose="02040503050406030204" pitchFamily="18" charset="0"/>
                      </a:rPr>
                      <m:t>…</m:t>
                    </m:r>
                    <m:r>
                      <a:rPr lang="en-NZ" sz="19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NZ" sz="1900" i="1" baseline="-25000">
                        <a:latin typeface="Cambria Math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NZ" sz="2700" baseline="-25000" dirty="0" smtClean="0">
                    <a:latin typeface="Calibri" panose="020F0502020204030204" pitchFamily="34" charset="0"/>
                  </a:rPr>
                  <a:t> </a:t>
                </a:r>
                <a:r>
                  <a:rPr lang="en-US" sz="2700" baseline="-25000" dirty="0" smtClean="0">
                    <a:latin typeface="Calibri" panose="020F0502020204030204" pitchFamily="34" charset="0"/>
                  </a:rPr>
                  <a:t>is:</a:t>
                </a:r>
                <a:endParaRPr lang="en-US" sz="2700" baseline="-250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1359694"/>
                <a:ext cx="5445919" cy="2755106"/>
              </a:xfrm>
              <a:blipFill>
                <a:blip r:embed="rId3"/>
                <a:stretch>
                  <a:fillRect l="-560" t="-1106" b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00135" y="2431387"/>
                <a:ext cx="197656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sz="1200" i="1">
                        <a:latin typeface="Cambria Math"/>
                      </a:rPr>
                      <m:t>𝑦</m:t>
                    </m:r>
                    <m:r>
                      <a:rPr lang="en-NZ" sz="1200" i="1">
                        <a:latin typeface="Cambria Math"/>
                      </a:rPr>
                      <m:t>=</m:t>
                    </m:r>
                    <m:r>
                      <a:rPr lang="en-NZ" sz="12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200" i="1" baseline="-25000">
                        <a:latin typeface="Cambria Math"/>
                        <a:ea typeface="Cambria Math"/>
                      </a:rPr>
                      <m:t>0</m:t>
                    </m:r>
                    <m:r>
                      <a:rPr lang="en-NZ" sz="1200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NZ" sz="12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200" i="1" baseline="-25000">
                        <a:latin typeface="Cambria Math"/>
                        <a:ea typeface="Cambria Math"/>
                      </a:rPr>
                      <m:t>1</m:t>
                    </m:r>
                    <m:r>
                      <a:rPr lang="en-NZ" sz="1200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n-NZ" sz="1200" i="1" baseline="-25000">
                        <a:latin typeface="Cambria Math"/>
                        <a:ea typeface="Cambria Math"/>
                      </a:rPr>
                      <m:t>1</m:t>
                    </m:r>
                    <m:r>
                      <a:rPr lang="en-NZ" sz="1200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NZ" sz="12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200" i="1" baseline="-25000">
                        <a:latin typeface="Cambria Math"/>
                        <a:ea typeface="Cambria Math"/>
                      </a:rPr>
                      <m:t>2</m:t>
                    </m:r>
                    <m:r>
                      <a:rPr lang="en-NZ" sz="1200" i="1">
                        <a:latin typeface="Cambria Math"/>
                        <a:ea typeface="Cambria Math"/>
                      </a:rPr>
                      <m:t>𝑥</m:t>
                    </m:r>
                  </m:oMath>
                </a14:m>
                <a:r>
                  <a:rPr lang="en-US" sz="1200" baseline="-25000" dirty="0"/>
                  <a:t>2</a:t>
                </a:r>
                <a:r>
                  <a:rPr lang="en-US" sz="1200" dirty="0"/>
                  <a:t>…</a:t>
                </a:r>
                <a:r>
                  <a:rPr lang="en-NZ" sz="12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NZ" sz="12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200" i="1" baseline="-25000">
                        <a:latin typeface="Cambria Math"/>
                        <a:ea typeface="Cambria Math"/>
                      </a:rPr>
                      <m:t>𝑛</m:t>
                    </m:r>
                    <m:r>
                      <a:rPr lang="en-NZ" sz="1200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n-NZ" sz="1200" i="1" baseline="-25000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endParaRPr lang="en-US" sz="1200" baseline="-25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35" y="2431387"/>
                <a:ext cx="1976567" cy="276999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76400" y="4552950"/>
                <a:ext cx="2334101" cy="3684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NZ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NZ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NZ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NZ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NZ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NZ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NZ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NZ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NZ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NZ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NZ" sz="24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b="1" baseline="30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4552950"/>
                <a:ext cx="2334101" cy="368434"/>
              </a:xfrm>
              <a:prstGeom prst="rect">
                <a:avLst/>
              </a:prstGeom>
              <a:blipFill>
                <a:blip r:embed="rId5"/>
                <a:stretch>
                  <a:fillRect l="-2872" r="-3133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26"/>
          <p:cNvSpPr>
            <a:spLocks noChangeArrowheads="1"/>
          </p:cNvSpPr>
          <p:nvPr/>
        </p:nvSpPr>
        <p:spPr bwMode="auto">
          <a:xfrm>
            <a:off x="6000751" y="2088656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" name="Rectangle 235"/>
          <p:cNvSpPr>
            <a:spLocks noChangeArrowheads="1"/>
          </p:cNvSpPr>
          <p:nvPr/>
        </p:nvSpPr>
        <p:spPr bwMode="auto">
          <a:xfrm>
            <a:off x="6515100" y="2105325"/>
            <a:ext cx="285750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543550" y="1631455"/>
                <a:ext cx="309828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7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550" y="1631455"/>
                <a:ext cx="309828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515100" y="1631455"/>
                <a:ext cx="278410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7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100" y="1631455"/>
                <a:ext cx="278410" cy="415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226"/>
          <p:cNvSpPr>
            <a:spLocks noChangeArrowheads="1"/>
          </p:cNvSpPr>
          <p:nvPr/>
        </p:nvSpPr>
        <p:spPr bwMode="auto">
          <a:xfrm>
            <a:off x="6000751" y="2358778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" name="Rectangle 235"/>
          <p:cNvSpPr>
            <a:spLocks noChangeArrowheads="1"/>
          </p:cNvSpPr>
          <p:nvPr/>
        </p:nvSpPr>
        <p:spPr bwMode="auto">
          <a:xfrm>
            <a:off x="6515100" y="2375447"/>
            <a:ext cx="285750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" name="Rectangle 226"/>
          <p:cNvSpPr>
            <a:spLocks noChangeArrowheads="1"/>
          </p:cNvSpPr>
          <p:nvPr/>
        </p:nvSpPr>
        <p:spPr bwMode="auto">
          <a:xfrm>
            <a:off x="6000751" y="2603006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" name="Rectangle 235"/>
          <p:cNvSpPr>
            <a:spLocks noChangeArrowheads="1"/>
          </p:cNvSpPr>
          <p:nvPr/>
        </p:nvSpPr>
        <p:spPr bwMode="auto">
          <a:xfrm>
            <a:off x="6515100" y="2619675"/>
            <a:ext cx="285750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9" name="Rectangle 226"/>
          <p:cNvSpPr>
            <a:spLocks noChangeArrowheads="1"/>
          </p:cNvSpPr>
          <p:nvPr/>
        </p:nvSpPr>
        <p:spPr bwMode="auto">
          <a:xfrm>
            <a:off x="6000751" y="2873128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0" name="Rectangle 235"/>
          <p:cNvSpPr>
            <a:spLocks noChangeArrowheads="1"/>
          </p:cNvSpPr>
          <p:nvPr/>
        </p:nvSpPr>
        <p:spPr bwMode="auto">
          <a:xfrm>
            <a:off x="6515100" y="2889797"/>
            <a:ext cx="285750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1" name="Rectangle 226"/>
          <p:cNvSpPr>
            <a:spLocks noChangeArrowheads="1"/>
          </p:cNvSpPr>
          <p:nvPr/>
        </p:nvSpPr>
        <p:spPr bwMode="auto">
          <a:xfrm>
            <a:off x="6000751" y="3101728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2" name="Rectangle 235"/>
          <p:cNvSpPr>
            <a:spLocks noChangeArrowheads="1"/>
          </p:cNvSpPr>
          <p:nvPr/>
        </p:nvSpPr>
        <p:spPr bwMode="auto">
          <a:xfrm>
            <a:off x="6515100" y="3118397"/>
            <a:ext cx="285750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3" name="Rectangle 226"/>
          <p:cNvSpPr>
            <a:spLocks noChangeArrowheads="1"/>
          </p:cNvSpPr>
          <p:nvPr/>
        </p:nvSpPr>
        <p:spPr bwMode="auto">
          <a:xfrm>
            <a:off x="6000751" y="3371851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4" name="Rectangle 235"/>
          <p:cNvSpPr>
            <a:spLocks noChangeArrowheads="1"/>
          </p:cNvSpPr>
          <p:nvPr/>
        </p:nvSpPr>
        <p:spPr bwMode="auto">
          <a:xfrm>
            <a:off x="6515100" y="3388519"/>
            <a:ext cx="285750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5" name="Rectangle 226"/>
          <p:cNvSpPr>
            <a:spLocks noChangeArrowheads="1"/>
          </p:cNvSpPr>
          <p:nvPr/>
        </p:nvSpPr>
        <p:spPr bwMode="auto">
          <a:xfrm>
            <a:off x="5731669" y="2088656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6" name="Rectangle 226"/>
          <p:cNvSpPr>
            <a:spLocks noChangeArrowheads="1"/>
          </p:cNvSpPr>
          <p:nvPr/>
        </p:nvSpPr>
        <p:spPr bwMode="auto">
          <a:xfrm>
            <a:off x="5731669" y="2358778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7" name="Rectangle 226"/>
          <p:cNvSpPr>
            <a:spLocks noChangeArrowheads="1"/>
          </p:cNvSpPr>
          <p:nvPr/>
        </p:nvSpPr>
        <p:spPr bwMode="auto">
          <a:xfrm>
            <a:off x="5731669" y="2603006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8" name="Rectangle 226"/>
          <p:cNvSpPr>
            <a:spLocks noChangeArrowheads="1"/>
          </p:cNvSpPr>
          <p:nvPr/>
        </p:nvSpPr>
        <p:spPr bwMode="auto">
          <a:xfrm>
            <a:off x="5731669" y="2873128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9" name="Rectangle 226"/>
          <p:cNvSpPr>
            <a:spLocks noChangeArrowheads="1"/>
          </p:cNvSpPr>
          <p:nvPr/>
        </p:nvSpPr>
        <p:spPr bwMode="auto">
          <a:xfrm>
            <a:off x="5731669" y="3101728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0" name="Rectangle 226"/>
          <p:cNvSpPr>
            <a:spLocks noChangeArrowheads="1"/>
          </p:cNvSpPr>
          <p:nvPr/>
        </p:nvSpPr>
        <p:spPr bwMode="auto">
          <a:xfrm>
            <a:off x="5731669" y="3371851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1" name="Rectangle 226"/>
          <p:cNvSpPr>
            <a:spLocks noChangeArrowheads="1"/>
          </p:cNvSpPr>
          <p:nvPr/>
        </p:nvSpPr>
        <p:spPr bwMode="auto">
          <a:xfrm>
            <a:off x="5445919" y="2088656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2" name="Rectangle 226"/>
          <p:cNvSpPr>
            <a:spLocks noChangeArrowheads="1"/>
          </p:cNvSpPr>
          <p:nvPr/>
        </p:nvSpPr>
        <p:spPr bwMode="auto">
          <a:xfrm>
            <a:off x="5445919" y="2358778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3" name="Rectangle 226"/>
          <p:cNvSpPr>
            <a:spLocks noChangeArrowheads="1"/>
          </p:cNvSpPr>
          <p:nvPr/>
        </p:nvSpPr>
        <p:spPr bwMode="auto">
          <a:xfrm>
            <a:off x="5445919" y="2603006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4" name="Rectangle 226"/>
          <p:cNvSpPr>
            <a:spLocks noChangeArrowheads="1"/>
          </p:cNvSpPr>
          <p:nvPr/>
        </p:nvSpPr>
        <p:spPr bwMode="auto">
          <a:xfrm>
            <a:off x="5445919" y="2873128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5" name="Rectangle 226"/>
          <p:cNvSpPr>
            <a:spLocks noChangeArrowheads="1"/>
          </p:cNvSpPr>
          <p:nvPr/>
        </p:nvSpPr>
        <p:spPr bwMode="auto">
          <a:xfrm>
            <a:off x="5445919" y="3101728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6" name="Rectangle 226"/>
          <p:cNvSpPr>
            <a:spLocks noChangeArrowheads="1"/>
          </p:cNvSpPr>
          <p:nvPr/>
        </p:nvSpPr>
        <p:spPr bwMode="auto">
          <a:xfrm>
            <a:off x="5445919" y="3371851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7" name="Rectangle 226"/>
          <p:cNvSpPr>
            <a:spLocks noChangeArrowheads="1"/>
          </p:cNvSpPr>
          <p:nvPr/>
        </p:nvSpPr>
        <p:spPr bwMode="auto">
          <a:xfrm>
            <a:off x="5176838" y="2088656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8" name="Rectangle 226"/>
          <p:cNvSpPr>
            <a:spLocks noChangeArrowheads="1"/>
          </p:cNvSpPr>
          <p:nvPr/>
        </p:nvSpPr>
        <p:spPr bwMode="auto">
          <a:xfrm>
            <a:off x="5176838" y="2358778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9" name="Rectangle 226"/>
          <p:cNvSpPr>
            <a:spLocks noChangeArrowheads="1"/>
          </p:cNvSpPr>
          <p:nvPr/>
        </p:nvSpPr>
        <p:spPr bwMode="auto">
          <a:xfrm>
            <a:off x="5176838" y="2603006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0" name="Rectangle 226"/>
          <p:cNvSpPr>
            <a:spLocks noChangeArrowheads="1"/>
          </p:cNvSpPr>
          <p:nvPr/>
        </p:nvSpPr>
        <p:spPr bwMode="auto">
          <a:xfrm>
            <a:off x="5176838" y="2873128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1" name="Rectangle 226"/>
          <p:cNvSpPr>
            <a:spLocks noChangeArrowheads="1"/>
          </p:cNvSpPr>
          <p:nvPr/>
        </p:nvSpPr>
        <p:spPr bwMode="auto">
          <a:xfrm>
            <a:off x="5176838" y="3101728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2" name="Rectangle 226"/>
          <p:cNvSpPr>
            <a:spLocks noChangeArrowheads="1"/>
          </p:cNvSpPr>
          <p:nvPr/>
        </p:nvSpPr>
        <p:spPr bwMode="auto">
          <a:xfrm>
            <a:off x="5176838" y="3371851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43" name="Picture 6" descr="Image resul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208173"/>
            <a:ext cx="142875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08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25570"/>
              </p:ext>
            </p:extLst>
          </p:nvPr>
        </p:nvGraphicFramePr>
        <p:xfrm>
          <a:off x="1339635" y="1314450"/>
          <a:ext cx="4800599" cy="147637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5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2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2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2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2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2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5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5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21860" y="230624"/>
            <a:ext cx="657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Minimization of cost function analytically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955" y="1771651"/>
            <a:ext cx="167164" cy="1128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798" y="1771650"/>
            <a:ext cx="171450" cy="1128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546" y="1771649"/>
            <a:ext cx="172879" cy="115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961" y="1768792"/>
            <a:ext cx="90011" cy="1228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477" y="1768792"/>
            <a:ext cx="175736" cy="1128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191" y="2956456"/>
            <a:ext cx="825818" cy="9115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583" y="4066993"/>
            <a:ext cx="1541621" cy="2057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35646" y="4008634"/>
            <a:ext cx="14859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Normal equation:</a:t>
            </a:r>
          </a:p>
          <a:p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171700" y="3021736"/>
                <a:ext cx="1707199" cy="7896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𝑋</m:t>
                      </m:r>
                      <m:r>
                        <a:rPr lang="en-NZ" sz="135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NZ" sz="1350" i="1">
                                    <a:latin typeface="Cambria Math"/>
                                  </a:rPr>
                                  <m:t>104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NZ" sz="1350" i="1">
                                          <a:latin typeface="Cambria Math"/>
                                        </a:rPr>
                                        <m:t>1</m:t>
                                      </m:r>
                                      <m:r>
                                        <a:rPr lang="en-NZ" sz="1350" i="1">
                                          <a:latin typeface="Cambria Math"/>
                                        </a:rPr>
                                        <m:t>416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NZ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NZ" sz="1350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NZ" sz="1350" i="1">
                                                <a:latin typeface="Cambria Math"/>
                                              </a:rPr>
                                              <m:t>534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NZ" sz="1350" i="1">
                                                <a:latin typeface="Cambria Math"/>
                                              </a:rPr>
                                              <m:t>852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NZ" sz="1350" i="1">
                              <a:latin typeface="Cambria Math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NZ" sz="1350" i="1">
                                          <a:latin typeface="Cambria Math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NZ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NZ" sz="1350" i="1">
                                                <a:latin typeface="Cambria Math"/>
                                              </a:rPr>
                                              <m:t>3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NZ" sz="135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NZ" sz="1350" i="1">
                              <a:latin typeface="Cambria Math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NZ" sz="1350" i="1">
                                          <a:latin typeface="Cambria Math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NZ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NZ" sz="135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NZ" sz="1350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NZ" sz="1350" i="1">
                              <a:latin typeface="Cambria Math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/>
                                  </a:rPr>
                                  <m:t>4</m:t>
                                </m:r>
                                <m:r>
                                  <a:rPr lang="en-NZ" sz="1350" i="1">
                                    <a:latin typeface="Cambria Math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NZ" sz="1350" i="1">
                                          <a:latin typeface="Cambria Math"/>
                                        </a:rPr>
                                        <m:t>4</m:t>
                                      </m:r>
                                      <m:r>
                                        <a:rPr lang="en-NZ" sz="1350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NZ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NZ" sz="1350" i="1">
                                                <a:latin typeface="Cambria Math"/>
                                              </a:rPr>
                                              <m:t>3</m:t>
                                            </m:r>
                                            <m:r>
                                              <a:rPr lang="en-NZ" sz="1350" i="1">
                                                <a:latin typeface="Cambria Math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NZ" sz="1350" i="1">
                                                <a:latin typeface="Cambria Math"/>
                                              </a:rPr>
                                              <m:t>36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700" y="3021736"/>
                <a:ext cx="1707199" cy="78964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15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8600" y="319977"/>
                <a:ext cx="6314218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100" b="1" dirty="0" smtClean="0"/>
                  <a:t>Which method is better to find the optimal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1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100" b="1" dirty="0" smtClean="0"/>
                  <a:t>of the model? Gradient descent or the analytical close form solution</a:t>
                </a:r>
                <a:endParaRPr lang="en-US" sz="2100" b="1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19977"/>
                <a:ext cx="6314218" cy="1061829"/>
              </a:xfrm>
              <a:prstGeom prst="rect">
                <a:avLst/>
              </a:prstGeom>
              <a:blipFill>
                <a:blip r:embed="rId4"/>
                <a:stretch>
                  <a:fillRect l="-1159" t="-3429" r="-1159" b="-10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14300" y="1307752"/>
            <a:ext cx="315710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u="sng" dirty="0"/>
              <a:t>Gradient Descent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3600450" y="1307752"/>
            <a:ext cx="315710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u="sng" dirty="0" smtClean="0"/>
              <a:t>Analytical Equation</a:t>
            </a:r>
            <a:endParaRPr lang="en-US" sz="21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599950" y="1749594"/>
                <a:ext cx="3086100" cy="2781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buFont typeface="Arial" pitchFamily="34" charset="0"/>
                  <a:buChar char="•"/>
                </a:pPr>
                <a:r>
                  <a:rPr lang="en-US" sz="2100" dirty="0"/>
                  <a:t>No need to choose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2100" dirty="0"/>
                  <a:t> </a:t>
                </a:r>
              </a:p>
              <a:p>
                <a:pPr marL="257175" indent="-257175">
                  <a:buFont typeface="Arial" pitchFamily="34" charset="0"/>
                  <a:buChar char="•"/>
                </a:pPr>
                <a:r>
                  <a:rPr lang="en-NZ" sz="2100" dirty="0"/>
                  <a:t>Slow if </a:t>
                </a:r>
                <a14:m>
                  <m:oMath xmlns:m="http://schemas.openxmlformats.org/officeDocument/2006/math">
                    <m:r>
                      <a:rPr lang="en-NZ" sz="2100" i="1">
                        <a:latin typeface="Cambria Math"/>
                      </a:rPr>
                      <m:t>𝑛</m:t>
                    </m:r>
                  </m:oMath>
                </a14:m>
                <a:r>
                  <a:rPr lang="en-NZ" sz="2100" dirty="0"/>
                  <a:t> is large</a:t>
                </a:r>
                <a:endParaRPr lang="en-US" sz="2100" dirty="0"/>
              </a:p>
              <a:p>
                <a:pPr marL="257175" indent="-257175">
                  <a:buFont typeface="Arial" pitchFamily="34" charset="0"/>
                  <a:buChar char="•"/>
                </a:pPr>
                <a:r>
                  <a:rPr lang="en-US" sz="2100" dirty="0"/>
                  <a:t>Don’t need to iterate</a:t>
                </a:r>
              </a:p>
              <a:p>
                <a:pPr marL="257175" indent="-257175">
                  <a:buFont typeface="Arial" pitchFamily="34" charset="0"/>
                  <a:buChar char="•"/>
                </a:pPr>
                <a:r>
                  <a:rPr lang="en-NZ" sz="2100" dirty="0"/>
                  <a:t>Not always able to compute</a:t>
                </a:r>
              </a:p>
              <a:p>
                <a:pPr marL="600075" lvl="1" indent="-257175">
                  <a:buFont typeface="Arial" pitchFamily="34" charset="0"/>
                  <a:buChar char="•"/>
                </a:pPr>
                <a:r>
                  <a:rPr lang="en-NZ" sz="1050" dirty="0"/>
                  <a:t>Redundant features ( linearly dependent)</a:t>
                </a:r>
              </a:p>
              <a:p>
                <a:pPr marL="942975" lvl="2" indent="-257175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NZ" sz="1050" i="1">
                        <a:latin typeface="Cambria Math"/>
                      </a:rPr>
                      <m:t>𝑥</m:t>
                    </m:r>
                    <m:r>
                      <a:rPr lang="en-NZ" sz="1050" i="1" baseline="-25000">
                        <a:latin typeface="Cambria Math"/>
                      </a:rPr>
                      <m:t>𝑗</m:t>
                    </m:r>
                    <m:r>
                      <a:rPr lang="en-NZ" sz="1050" i="1" baseline="-25000">
                        <a:latin typeface="Cambria Math"/>
                      </a:rPr>
                      <m:t> </m:t>
                    </m:r>
                  </m:oMath>
                </a14:m>
                <a:r>
                  <a:rPr lang="en-US" sz="1050" dirty="0"/>
                  <a:t>size in feet</a:t>
                </a:r>
                <a:r>
                  <a:rPr lang="en-US" sz="1050" baseline="30000" dirty="0"/>
                  <a:t>2</a:t>
                </a:r>
              </a:p>
              <a:p>
                <a:pPr marL="942975" lvl="2" indent="-257175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NZ" sz="1050" i="1">
                        <a:latin typeface="Cambria Math"/>
                      </a:rPr>
                      <m:t>𝑥</m:t>
                    </m:r>
                    <m:r>
                      <a:rPr lang="en-NZ" sz="1050" i="1" baseline="-25000">
                        <a:latin typeface="Cambria Math"/>
                      </a:rPr>
                      <m:t>𝑖</m:t>
                    </m:r>
                    <m:r>
                      <a:rPr lang="en-NZ" sz="1050" i="1" baseline="-25000">
                        <a:latin typeface="Cambria Math"/>
                      </a:rPr>
                      <m:t> </m:t>
                    </m:r>
                  </m:oMath>
                </a14:m>
                <a:r>
                  <a:rPr lang="en-US" sz="1050" dirty="0"/>
                  <a:t>size in m</a:t>
                </a:r>
                <a:r>
                  <a:rPr lang="en-US" sz="1050" baseline="30000" dirty="0"/>
                  <a:t>2</a:t>
                </a:r>
              </a:p>
              <a:p>
                <a:pPr marL="600075" lvl="1" indent="-257175">
                  <a:buFont typeface="Arial" pitchFamily="34" charset="0"/>
                  <a:buChar char="•"/>
                </a:pPr>
                <a:r>
                  <a:rPr lang="en-US" sz="1050" dirty="0"/>
                  <a:t>Too many features (e.g.  </a:t>
                </a:r>
                <a14:m>
                  <m:oMath xmlns:m="http://schemas.openxmlformats.org/officeDocument/2006/math">
                    <m:r>
                      <a:rPr lang="en-NZ" sz="1050" i="1">
                        <a:latin typeface="Cambria Math"/>
                      </a:rPr>
                      <m:t>𝑚</m:t>
                    </m:r>
                    <m:r>
                      <a:rPr lang="en-NZ" sz="1050" i="1">
                        <a:latin typeface="Cambria Math"/>
                        <a:ea typeface="Cambria Math"/>
                      </a:rPr>
                      <m:t>≪</m:t>
                    </m:r>
                    <m:r>
                      <a:rPr lang="en-NZ" sz="1050" i="1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r>
                  <a:rPr lang="en-US" sz="1050" dirty="0"/>
                  <a:t>)</a:t>
                </a:r>
              </a:p>
              <a:p>
                <a:pPr marL="942975" lvl="2" indent="-257175">
                  <a:buFont typeface="Arial" pitchFamily="34" charset="0"/>
                  <a:buChar char="•"/>
                </a:pPr>
                <a:r>
                  <a:rPr lang="en-US" sz="1050" dirty="0"/>
                  <a:t>Delete some features, or use regularization</a:t>
                </a:r>
              </a:p>
              <a:p>
                <a:pPr marL="942975" lvl="2" indent="-257175">
                  <a:buFont typeface="Arial" pitchFamily="34" charset="0"/>
                  <a:buChar char="•"/>
                </a:pPr>
                <a:endParaRPr lang="en-US" sz="675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950" y="1749594"/>
                <a:ext cx="3086100" cy="2781531"/>
              </a:xfrm>
              <a:prstGeom prst="rect">
                <a:avLst/>
              </a:prstGeom>
              <a:blipFill>
                <a:blip r:embed="rId5"/>
                <a:stretch>
                  <a:fillRect l="-1976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86191" y="1815513"/>
                <a:ext cx="2999518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buFont typeface="Arial" pitchFamily="34" charset="0"/>
                  <a:buChar char="•"/>
                </a:pPr>
                <a:r>
                  <a:rPr lang="en-US" sz="2100" dirty="0"/>
                  <a:t>Need to </a:t>
                </a:r>
                <a:r>
                  <a:rPr lang="en-US" sz="2100" dirty="0" smtClean="0"/>
                  <a:t>choose learning rate </a:t>
                </a:r>
                <a14:m>
                  <m:oMath xmlns:m="http://schemas.openxmlformats.org/officeDocument/2006/math">
                    <m:r>
                      <a:rPr lang="en-US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100" dirty="0" smtClean="0"/>
                  <a:t>   </a:t>
                </a:r>
              </a:p>
              <a:p>
                <a:pPr marL="257175" indent="-257175">
                  <a:buFont typeface="Arial" pitchFamily="34" charset="0"/>
                  <a:buChar char="•"/>
                </a:pPr>
                <a:r>
                  <a:rPr lang="en-US" sz="2100" dirty="0" smtClean="0"/>
                  <a:t> </a:t>
                </a:r>
              </a:p>
              <a:p>
                <a:pPr marL="257175" indent="-257175">
                  <a:buFont typeface="Arial" pitchFamily="34" charset="0"/>
                  <a:buChar char="•"/>
                </a:pPr>
                <a:endParaRPr lang="en-US" sz="2100" dirty="0"/>
              </a:p>
              <a:p>
                <a:pPr marL="257175" indent="-257175">
                  <a:buFont typeface="Arial" pitchFamily="34" charset="0"/>
                  <a:buChar char="•"/>
                </a:pPr>
                <a:r>
                  <a:rPr lang="en-US" sz="2100" dirty="0"/>
                  <a:t>Needs many </a:t>
                </a:r>
                <a:r>
                  <a:rPr lang="en-US" sz="2100" dirty="0" smtClean="0"/>
                  <a:t>iterations </a:t>
                </a:r>
                <a:endParaRPr lang="en-US" sz="2100" dirty="0"/>
              </a:p>
              <a:p>
                <a:endParaRPr lang="en-US" sz="21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91" y="1815513"/>
                <a:ext cx="2999518" cy="2031325"/>
              </a:xfrm>
              <a:prstGeom prst="rect">
                <a:avLst/>
              </a:prstGeom>
              <a:blipFill>
                <a:blip r:embed="rId6"/>
                <a:stretch>
                  <a:fillRect l="-2033"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384916" y="2452307"/>
            <a:ext cx="26427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itchFamily="34" charset="0"/>
              <a:buChar char="•"/>
            </a:pPr>
            <a:r>
              <a:rPr lang="en-US" sz="2100" dirty="0"/>
              <a:t>Works well even when     is large.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2936081"/>
            <a:ext cx="146018" cy="1200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631" y="3157671"/>
            <a:ext cx="1541621" cy="205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58031" y="3771901"/>
                <a:ext cx="3551969" cy="430887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sz="11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NZ" sz="1100" dirty="0"/>
                  <a:t>: number of columns in </a:t>
                </a:r>
                <a14:m>
                  <m:oMath xmlns:m="http://schemas.openxmlformats.org/officeDocument/2006/math">
                    <m:r>
                      <a:rPr lang="en-NZ" sz="11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NZ" sz="1100" dirty="0" smtClean="0"/>
                  <a:t>(number of features)</a:t>
                </a:r>
                <a:endParaRPr lang="en-NZ" sz="1100" dirty="0"/>
              </a:p>
              <a:p>
                <a14:m>
                  <m:oMath xmlns:m="http://schemas.openxmlformats.org/officeDocument/2006/math">
                    <m:r>
                      <a:rPr lang="en-NZ" sz="11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NZ" sz="1100" dirty="0"/>
                  <a:t>: number of rows in </a:t>
                </a:r>
                <a14:m>
                  <m:oMath xmlns:m="http://schemas.openxmlformats.org/officeDocument/2006/math">
                    <m:r>
                      <a:rPr lang="en-NZ" sz="11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NZ" sz="1100" dirty="0" smtClean="0"/>
                  <a:t> (number of training examples) </a:t>
                </a:r>
                <a:endParaRPr lang="en-US" sz="11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1" y="3771901"/>
                <a:ext cx="3551969" cy="430887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  <a:ln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28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8" name="Rectangle 6"/>
          <p:cNvSpPr>
            <a:spLocks noChangeArrowheads="1"/>
          </p:cNvSpPr>
          <p:nvPr/>
        </p:nvSpPr>
        <p:spPr bwMode="auto">
          <a:xfrm>
            <a:off x="304800" y="664172"/>
            <a:ext cx="6263878" cy="43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r>
              <a:rPr lang="en-IE" altLang="en-US" sz="3150" dirty="0">
                <a:latin typeface="+mj-lt"/>
              </a:rPr>
              <a:t>What about non-linear </a:t>
            </a:r>
            <a:r>
              <a:rPr lang="en-IE" altLang="en-US" sz="3150" dirty="0" smtClean="0">
                <a:latin typeface="+mj-lt"/>
              </a:rPr>
              <a:t>relationships in the data ?</a:t>
            </a:r>
            <a:endParaRPr lang="en-US" altLang="en-US" sz="3150" dirty="0">
              <a:latin typeface="+mj-lt"/>
            </a:endParaRPr>
          </a:p>
        </p:txBody>
      </p:sp>
      <p:sp>
        <p:nvSpPr>
          <p:cNvPr id="248839" name="Text Box 7"/>
          <p:cNvSpPr txBox="1">
            <a:spLocks noChangeArrowheads="1"/>
          </p:cNvSpPr>
          <p:nvPr/>
        </p:nvSpPr>
        <p:spPr bwMode="auto">
          <a:xfrm flipH="1">
            <a:off x="4779169" y="1193899"/>
            <a:ext cx="117276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endParaRPr lang="en-GB" altLang="en-US" sz="1350"/>
          </a:p>
        </p:txBody>
      </p:sp>
      <p:pic>
        <p:nvPicPr>
          <p:cNvPr id="2050" name="Picture 2" descr="http://2012books.lardbucket.org/books/beginning-psychology/section_06/7d02dd43cd07dbf3c306b04414fc33a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6534" r="5234" b="4179"/>
          <a:stretch/>
        </p:blipFill>
        <p:spPr bwMode="auto">
          <a:xfrm>
            <a:off x="57151" y="1392531"/>
            <a:ext cx="4801238" cy="306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29150" y="1771650"/>
            <a:ext cx="17716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/>
              <a:t>Linear relationships</a:t>
            </a:r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5715001" y="3486151"/>
            <a:ext cx="12203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/>
              <a:t>Lack of linear relationships</a:t>
            </a:r>
            <a:endParaRPr lang="en-US" sz="1350" dirty="0"/>
          </a:p>
        </p:txBody>
      </p:sp>
      <p:sp>
        <p:nvSpPr>
          <p:cNvPr id="7" name="Left Arrow 6"/>
          <p:cNvSpPr/>
          <p:nvPr/>
        </p:nvSpPr>
        <p:spPr>
          <a:xfrm>
            <a:off x="3886200" y="1757034"/>
            <a:ext cx="706679" cy="320197"/>
          </a:xfrm>
          <a:prstGeom prst="lef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Left Arrow 7"/>
          <p:cNvSpPr/>
          <p:nvPr/>
        </p:nvSpPr>
        <p:spPr>
          <a:xfrm>
            <a:off x="5167344" y="3568425"/>
            <a:ext cx="457200" cy="320197"/>
          </a:xfrm>
          <a:prstGeom prst="lef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93509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2000" dirty="0" smtClean="0"/>
              <a:t>Extensions of the linear </a:t>
            </a:r>
            <a:r>
              <a:rPr lang="en-NZ" sz="2000" dirty="0" smtClean="0"/>
              <a:t>model: </a:t>
            </a:r>
            <a:r>
              <a:rPr lang="en-IE" altLang="en-US" sz="2000" dirty="0" smtClean="0"/>
              <a:t>Non-linear models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IE" altLang="en-US" dirty="0" smtClean="0"/>
                  <a:t>Linear Regression fits a straight line/hyperplane to your data</a:t>
                </a:r>
              </a:p>
              <a:p>
                <a:r>
                  <a:rPr lang="en-NZ" dirty="0" smtClean="0"/>
                  <a:t>The </a:t>
                </a:r>
                <a:r>
                  <a:rPr lang="en-NZ" dirty="0" smtClean="0"/>
                  <a:t>Standard linear regression model works quite well on many real-world problems</a:t>
                </a:r>
              </a:p>
              <a:p>
                <a:r>
                  <a:rPr lang="en-NZ" dirty="0" smtClean="0"/>
                  <a:t>It makes however, several highly restrictive assumptions that are often violated in practice:	</a:t>
                </a:r>
              </a:p>
              <a:p>
                <a:pPr lvl="1"/>
                <a:r>
                  <a:rPr lang="en-NZ" dirty="0" smtClean="0"/>
                  <a:t>The additive assumption: the effect of changes in a 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NZ" dirty="0" smtClean="0"/>
                  <a:t> on the response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NZ" dirty="0" smtClean="0"/>
                  <a:t> is independent of the values of other predictors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NZ" baseline="-25000" dirty="0" smtClean="0"/>
              </a:p>
              <a:p>
                <a:pPr lvl="1"/>
                <a:r>
                  <a:rPr lang="en-NZ" dirty="0" smtClean="0"/>
                  <a:t>The linear assumption: the change in the response </a:t>
                </a:r>
                <a14:m>
                  <m:oMath xmlns:m="http://schemas.openxmlformats.org/officeDocument/2006/math">
                    <m:r>
                      <a:rPr lang="en-NZ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NZ" dirty="0" smtClean="0"/>
                  <a:t> due to a one unit change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NZ" dirty="0" smtClean="0"/>
                  <a:t> is constant, regardless of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IE" altLang="en-US" dirty="0"/>
                  <a:t>Non-linear models may, in some cases, be more appropriate for nonlinear data</a:t>
                </a:r>
              </a:p>
              <a:p>
                <a:endParaRPr lang="en-US" baseline="-25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1" t="-3052" r="-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53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9444" y="285750"/>
                <a:ext cx="6858000" cy="642938"/>
              </a:xfrm>
            </p:spPr>
            <p:txBody>
              <a:bodyPr>
                <a:noAutofit/>
              </a:bodyPr>
              <a:lstStyle/>
              <a:p>
                <a:r>
                  <a:rPr lang="en-NZ" sz="2100" dirty="0"/>
                  <a:t>Additive assumption: Predictor </a:t>
                </a:r>
                <a:r>
                  <a:rPr lang="en-NZ" sz="2100" i="1" dirty="0"/>
                  <a:t>student status </a:t>
                </a:r>
                <a14:m>
                  <m:oMath xmlns:m="http://schemas.openxmlformats.org/officeDocument/2006/math">
                    <m:r>
                      <a:rPr lang="en-NZ" sz="2100" i="1">
                        <a:latin typeface="Cambria Math"/>
                      </a:rPr>
                      <m:t>𝑥</m:t>
                    </m:r>
                    <m:r>
                      <a:rPr lang="en-NZ" sz="2100" i="1" baseline="-25000">
                        <a:latin typeface="Cambria Math"/>
                      </a:rPr>
                      <m:t>2 </m:t>
                    </m:r>
                  </m:oMath>
                </a14:m>
                <a:r>
                  <a:rPr lang="en-NZ" sz="2100" dirty="0"/>
                  <a:t>impacts the relationship between income </a:t>
                </a:r>
                <a14:m>
                  <m:oMath xmlns:m="http://schemas.openxmlformats.org/officeDocument/2006/math">
                    <m:r>
                      <a:rPr lang="en-NZ" sz="2100" i="1">
                        <a:latin typeface="Cambria Math"/>
                      </a:rPr>
                      <m:t>𝑥</m:t>
                    </m:r>
                    <m:r>
                      <a:rPr lang="en-NZ" sz="2100" i="1" baseline="-25000">
                        <a:latin typeface="Cambria Math"/>
                      </a:rPr>
                      <m:t>1</m:t>
                    </m:r>
                  </m:oMath>
                </a14:m>
                <a:r>
                  <a:rPr lang="en-NZ" sz="2100" dirty="0"/>
                  <a:t> and balance </a:t>
                </a:r>
                <a14:m>
                  <m:oMath xmlns:m="http://schemas.openxmlformats.org/officeDocument/2006/math">
                    <m:r>
                      <a:rPr lang="en-NZ" sz="2100" i="1">
                        <a:latin typeface="Cambria Math"/>
                      </a:rPr>
                      <m:t>𝑦</m:t>
                    </m:r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444" y="285750"/>
                <a:ext cx="6858000" cy="642938"/>
              </a:xfrm>
              <a:blipFill>
                <a:blip r:embed="rId2"/>
                <a:stretch>
                  <a:fillRect l="-89" t="-13333" r="-9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7" b="3031"/>
          <a:stretch/>
        </p:blipFill>
        <p:spPr bwMode="auto">
          <a:xfrm>
            <a:off x="400050" y="1657350"/>
            <a:ext cx="5729288" cy="228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2400" y="4552950"/>
                <a:ext cx="3771900" cy="408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100" i="1">
                          <a:latin typeface="Cambria Math"/>
                        </a:rPr>
                        <m:t>𝑦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+ 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en-US" sz="2100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552950"/>
                <a:ext cx="3771900" cy="408060"/>
              </a:xfrm>
              <a:prstGeom prst="rect">
                <a:avLst/>
              </a:prstGeom>
              <a:blipFill>
                <a:blip r:embed="rId4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14400" y="4026653"/>
                <a:ext cx="2457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Linear regression assumes no interactions between features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026653"/>
                <a:ext cx="2457844" cy="461665"/>
              </a:xfrm>
              <a:prstGeom prst="rect">
                <a:avLst/>
              </a:prstGeom>
              <a:blipFill>
                <a:blip r:embed="rId5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10000" y="4072819"/>
                <a:ext cx="28222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S</a:t>
                </a:r>
                <a:r>
                  <a:rPr lang="en-US" sz="1200" dirty="0" smtClean="0"/>
                  <a:t>ome data sets might contain interactions between the features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200" dirty="0" smtClean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 smtClean="0"/>
                  <a:t>Linear regression will not be able to model the data properly in those cases</a:t>
                </a:r>
                <a:endParaRPr lang="en-US" sz="1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4072819"/>
                <a:ext cx="2822290" cy="830997"/>
              </a:xfrm>
              <a:prstGeom prst="rect">
                <a:avLst/>
              </a:prstGeom>
              <a:blipFill>
                <a:blip r:embed="rId6"/>
                <a:stretch>
                  <a:fillRect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48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2100" dirty="0"/>
              <a:t>The linear assumption does not fit properly Nonlinear relationships</a:t>
            </a:r>
            <a:endParaRPr lang="en-US" sz="2100" dirty="0"/>
          </a:p>
        </p:txBody>
      </p:sp>
      <p:sp>
        <p:nvSpPr>
          <p:cNvPr id="3" name="AutoShape 2" descr="https://scholar.vt.edu/access/content/group/43c8db00-e78f-4dcd-826c-ac236fb59e24/STAT2004/Chapt11_files/Quadratic01.PNG"/>
          <p:cNvSpPr>
            <a:spLocks noChangeAspect="1" noChangeArrowheads="1"/>
          </p:cNvSpPr>
          <p:nvPr/>
        </p:nvSpPr>
        <p:spPr bwMode="auto">
          <a:xfrm>
            <a:off x="116681" y="534591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t="2381"/>
          <a:stretch/>
        </p:blipFill>
        <p:spPr bwMode="auto">
          <a:xfrm>
            <a:off x="1834479" y="1864519"/>
            <a:ext cx="3023272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76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150" y="3434350"/>
            <a:ext cx="11815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Price</a:t>
            </a:r>
          </a:p>
          <a:p>
            <a:pPr algn="ctr"/>
            <a:r>
              <a:rPr lang="en-US" sz="1350" dirty="0"/>
              <a:t>(y)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1" y="4463049"/>
            <a:ext cx="6760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Size (x)</a:t>
            </a:r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9997904"/>
              </p:ext>
            </p:extLst>
          </p:nvPr>
        </p:nvGraphicFramePr>
        <p:xfrm>
          <a:off x="901689" y="2866198"/>
          <a:ext cx="3198971" cy="1721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Straight Connector 7"/>
          <p:cNvCxnSpPr/>
          <p:nvPr/>
        </p:nvCxnSpPr>
        <p:spPr>
          <a:xfrm flipV="1">
            <a:off x="1028700" y="2568348"/>
            <a:ext cx="2286000" cy="160020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829050" y="3573963"/>
                <a:ext cx="2867430" cy="408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100" i="1">
                          <a:latin typeface="Cambria Math"/>
                        </a:rPr>
                        <m:t>𝑦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2100" baseline="-25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3573963"/>
                <a:ext cx="2867430" cy="408060"/>
              </a:xfrm>
              <a:prstGeom prst="rect">
                <a:avLst/>
              </a:prstGeom>
              <a:blipFill>
                <a:blip r:embed="rId3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38941" y="4168548"/>
                <a:ext cx="623056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NZ" sz="135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941" y="4168548"/>
                <a:ext cx="623056" cy="7654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71950" y="1768249"/>
                <a:ext cx="2524530" cy="1546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Z" sz="1350" dirty="0"/>
                  <a:t>You can still use the linear regression technique to model nonlinear relationships between predictors </a:t>
                </a:r>
                <a14:m>
                  <m:oMath xmlns:m="http://schemas.openxmlformats.org/officeDocument/2006/math">
                    <m:r>
                      <a:rPr lang="en-NZ" sz="135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NZ" sz="1350" dirty="0"/>
                  <a:t> and outputs </a:t>
                </a:r>
                <a14:m>
                  <m:oMath xmlns:m="http://schemas.openxmlformats.org/officeDocument/2006/math">
                    <m:r>
                      <a:rPr lang="en-NZ" sz="135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NZ" sz="1350" dirty="0"/>
                  <a:t> using the trick of transforming the input features in </a:t>
                </a:r>
                <a14:m>
                  <m:oMath xmlns:m="http://schemas.openxmlformats.org/officeDocument/2006/math">
                    <m:r>
                      <a:rPr lang="en-NZ" sz="135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NZ" sz="1350" dirty="0"/>
                  <a:t> using nonlinear transformations</a:t>
                </a:r>
                <a:endParaRPr lang="en-US" sz="135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950" y="1768249"/>
                <a:ext cx="2524530" cy="1546577"/>
              </a:xfrm>
              <a:prstGeom prst="rect">
                <a:avLst/>
              </a:prstGeom>
              <a:blipFill>
                <a:blip r:embed="rId5"/>
                <a:stretch>
                  <a:fillRect l="-482" t="-394" b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 txBox="1">
            <a:spLocks/>
          </p:cNvSpPr>
          <p:nvPr/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 smtClean="0"/>
              <a:t>There is a trick though for the linear regression technique to still properly fit nonlinear data:</a:t>
            </a:r>
          </a:p>
          <a:p>
            <a:r>
              <a:rPr lang="en-US" sz="1800" b="1" dirty="0"/>
              <a:t>Polynomial regression through nonlinear transformations</a:t>
            </a:r>
          </a:p>
          <a:p>
            <a:endParaRPr lang="en-US" sz="2100" dirty="0"/>
          </a:p>
        </p:txBody>
      </p:sp>
      <p:sp>
        <p:nvSpPr>
          <p:cNvPr id="7" name="TextBox 6"/>
          <p:cNvSpPr txBox="1"/>
          <p:nvPr/>
        </p:nvSpPr>
        <p:spPr>
          <a:xfrm>
            <a:off x="1295400" y="196215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Obviously, a linear model will not properly describe this curvilinear data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955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225" y="3155356"/>
            <a:ext cx="11815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Price</a:t>
            </a:r>
          </a:p>
          <a:p>
            <a:pPr algn="ctr"/>
            <a:r>
              <a:rPr lang="en-US" sz="1350" dirty="0"/>
              <a:t>(y)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4476" y="4184055"/>
            <a:ext cx="6760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Size (x)</a:t>
            </a:r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7189912"/>
              </p:ext>
            </p:extLst>
          </p:nvPr>
        </p:nvGraphicFramePr>
        <p:xfrm>
          <a:off x="858764" y="2587204"/>
          <a:ext cx="3198971" cy="1721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786125" y="3012768"/>
                <a:ext cx="2867430" cy="414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100" i="1">
                          <a:latin typeface="Cambria Math"/>
                        </a:rPr>
                        <m:t>𝑦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NZ" sz="21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1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NZ" sz="2100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NZ" sz="21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1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NZ" sz="2100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2</m:t>
                      </m:r>
                      <m:sSup>
                        <m:sSupPr>
                          <m:ctrlPr>
                            <a:rPr lang="en-NZ" sz="21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NZ" sz="21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NZ" sz="21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NZ" sz="210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NZ" sz="2100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100" baseline="-25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125" y="3012768"/>
                <a:ext cx="2867430" cy="414537"/>
              </a:xfrm>
              <a:prstGeom prst="rect">
                <a:avLst/>
              </a:prstGeom>
              <a:blipFill>
                <a:blip r:embed="rId3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/>
          <p:cNvSpPr/>
          <p:nvPr/>
        </p:nvSpPr>
        <p:spPr>
          <a:xfrm>
            <a:off x="1264381" y="2710836"/>
            <a:ext cx="2286000" cy="1221581"/>
          </a:xfrm>
          <a:custGeom>
            <a:avLst/>
            <a:gdLst>
              <a:gd name="connsiteX0" fmla="*/ 0 w 3048000"/>
              <a:gd name="connsiteY0" fmla="*/ 1628775 h 1628775"/>
              <a:gd name="connsiteX1" fmla="*/ 1066800 w 3048000"/>
              <a:gd name="connsiteY1" fmla="*/ 295275 h 1628775"/>
              <a:gd name="connsiteX2" fmla="*/ 3048000 w 3048000"/>
              <a:gd name="connsiteY2" fmla="*/ 0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0" h="1628775">
                <a:moveTo>
                  <a:pt x="0" y="1628775"/>
                </a:moveTo>
                <a:cubicBezTo>
                  <a:pt x="279400" y="1097756"/>
                  <a:pt x="558800" y="566737"/>
                  <a:pt x="1066800" y="295275"/>
                </a:cubicBezTo>
                <a:cubicBezTo>
                  <a:pt x="1574800" y="23812"/>
                  <a:pt x="2654300" y="26988"/>
                  <a:pt x="304800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35842" y="2245348"/>
                <a:ext cx="1169359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NZ" sz="1350" i="1">
                          <a:latin typeface="Cambria Math"/>
                        </a:rPr>
                        <m:t>𝑥</m:t>
                      </m:r>
                      <m:r>
                        <a:rPr lang="en-NZ" sz="1350" i="1">
                          <a:latin typeface="Cambria Math"/>
                        </a:rPr>
                        <m:t>)→</m:t>
                      </m:r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842" y="2245348"/>
                <a:ext cx="1169359" cy="300082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814825" y="1553343"/>
                <a:ext cx="1838730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Z" sz="1350" dirty="0"/>
                  <a:t>Nonlinear transformation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350" i="1">
                        <a:latin typeface="Cambria Math"/>
                        <a:ea typeface="Cambria Math"/>
                      </a:rPr>
                      <m:t>Φ</m:t>
                    </m:r>
                  </m:oMath>
                </a14:m>
                <a:r>
                  <a:rPr lang="en-NZ" sz="1350" dirty="0"/>
                  <a:t> of input features</a:t>
                </a:r>
                <a:endParaRPr lang="en-US" sz="135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825" y="1553343"/>
                <a:ext cx="1838730" cy="715581"/>
              </a:xfrm>
              <a:prstGeom prst="rect">
                <a:avLst/>
              </a:prstGeom>
              <a:blipFill>
                <a:blip r:embed="rId5"/>
                <a:stretch>
                  <a:fillRect l="-997" t="-1709" b="-8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071876" y="3853029"/>
                <a:ext cx="623056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NZ" sz="135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876" y="3853029"/>
                <a:ext cx="623056" cy="7654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76800" y="3867150"/>
                <a:ext cx="1557542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NZ" sz="135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NZ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NZ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NZ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NZ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3867150"/>
                <a:ext cx="1557542" cy="7654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576152" y="1489255"/>
            <a:ext cx="343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Polynomial regression through nonlinear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/>
              <p:cNvSpPr txBox="1">
                <a:spLocks/>
              </p:cNvSpPr>
              <p:nvPr/>
            </p:nvSpPr>
            <p:spPr>
              <a:xfrm>
                <a:off x="342900" y="205979"/>
                <a:ext cx="6172200" cy="85725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ctr" defTabSz="685800" rtl="0" eaLnBrk="1" latinLnBrk="0" hangingPunct="1"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100" dirty="0" smtClean="0"/>
                  <a:t>The trick consists on adding additional artificial features to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100" dirty="0" smtClean="0"/>
                  <a:t> formed by nonlinear transformations of the original data features in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1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205979"/>
                <a:ext cx="6172200" cy="857250"/>
              </a:xfrm>
              <a:prstGeom prst="rect">
                <a:avLst/>
              </a:prstGeom>
              <a:blipFill>
                <a:blip r:embed="rId8"/>
                <a:stretch>
                  <a:fillRect t="-4286" r="-197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51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150" y="3228154"/>
            <a:ext cx="11815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Price</a:t>
            </a:r>
          </a:p>
          <a:p>
            <a:pPr algn="ctr"/>
            <a:r>
              <a:rPr lang="en-US" sz="1350" dirty="0"/>
              <a:t>(y)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1" y="4256853"/>
            <a:ext cx="6760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Size (x)</a:t>
            </a:r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6922005"/>
              </p:ext>
            </p:extLst>
          </p:nvPr>
        </p:nvGraphicFramePr>
        <p:xfrm>
          <a:off x="901689" y="2660002"/>
          <a:ext cx="3198971" cy="1721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190470" y="3342299"/>
                <a:ext cx="3667530" cy="414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100" i="1">
                          <a:latin typeface="Cambria Math"/>
                        </a:rPr>
                        <m:t>𝑦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1</m:t>
                      </m:r>
                      <m:sSub>
                        <m:sSubPr>
                          <m:ctrlPr>
                            <a:rPr lang="en-NZ" sz="21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1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NZ" sz="2100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2</m:t>
                      </m:r>
                      <m:sSup>
                        <m:sSupPr>
                          <m:ctrlPr>
                            <a:rPr lang="en-NZ" sz="21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NZ" sz="21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NZ" sz="21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NZ" sz="210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NZ" sz="2100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sSup>
                        <m:sSupPr>
                          <m:ctrlPr>
                            <a:rPr lang="en-NZ" sz="21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NZ" sz="21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NZ" sz="21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NZ" sz="210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NZ" sz="2100" i="1">
                              <a:latin typeface="Cambria Math"/>
                              <a:ea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100" baseline="-25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470" y="3342299"/>
                <a:ext cx="3667530" cy="414537"/>
              </a:xfrm>
              <a:prstGeom prst="rect">
                <a:avLst/>
              </a:prstGeom>
              <a:blipFill>
                <a:blip r:embed="rId3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/>
          <p:cNvSpPr/>
          <p:nvPr/>
        </p:nvSpPr>
        <p:spPr>
          <a:xfrm>
            <a:off x="1343026" y="2597896"/>
            <a:ext cx="2507456" cy="1450181"/>
          </a:xfrm>
          <a:custGeom>
            <a:avLst/>
            <a:gdLst>
              <a:gd name="connsiteX0" fmla="*/ 0 w 3343275"/>
              <a:gd name="connsiteY0" fmla="*/ 1933575 h 1933575"/>
              <a:gd name="connsiteX1" fmla="*/ 962025 w 3343275"/>
              <a:gd name="connsiteY1" fmla="*/ 638175 h 1933575"/>
              <a:gd name="connsiteX2" fmla="*/ 2381250 w 3343275"/>
              <a:gd name="connsiteY2" fmla="*/ 428625 h 1933575"/>
              <a:gd name="connsiteX3" fmla="*/ 3343275 w 3343275"/>
              <a:gd name="connsiteY3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3275" h="1933575">
                <a:moveTo>
                  <a:pt x="0" y="1933575"/>
                </a:moveTo>
                <a:cubicBezTo>
                  <a:pt x="282575" y="1411287"/>
                  <a:pt x="565150" y="889000"/>
                  <a:pt x="962025" y="638175"/>
                </a:cubicBezTo>
                <a:cubicBezTo>
                  <a:pt x="1358900" y="387350"/>
                  <a:pt x="1984375" y="534987"/>
                  <a:pt x="2381250" y="428625"/>
                </a:cubicBezTo>
                <a:cubicBezTo>
                  <a:pt x="2778125" y="322262"/>
                  <a:pt x="3170238" y="100012"/>
                  <a:pt x="33432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278768" y="2318146"/>
                <a:ext cx="1415259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NZ" sz="1350" i="1">
                          <a:latin typeface="Cambria Math"/>
                        </a:rPr>
                        <m:t>𝑥</m:t>
                      </m:r>
                      <m:r>
                        <a:rPr lang="en-NZ" sz="1350" i="1">
                          <a:latin typeface="Cambria Math"/>
                        </a:rPr>
                        <m:t>)→</m:t>
                      </m:r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NZ" sz="1350" i="1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768" y="2318146"/>
                <a:ext cx="1415259" cy="300082"/>
              </a:xfrm>
              <a:prstGeom prst="rect">
                <a:avLst/>
              </a:prstGeom>
              <a:blipFill>
                <a:blip r:embed="rId4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57750" y="1626141"/>
                <a:ext cx="1838730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Z" sz="1350" dirty="0"/>
                  <a:t>Nonlinear transformation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350" i="1">
                        <a:latin typeface="Cambria Math"/>
                        <a:ea typeface="Cambria Math"/>
                      </a:rPr>
                      <m:t>Φ</m:t>
                    </m:r>
                  </m:oMath>
                </a14:m>
                <a:r>
                  <a:rPr lang="en-NZ" sz="1350" dirty="0"/>
                  <a:t> of input features</a:t>
                </a:r>
                <a:endParaRPr lang="en-US" sz="135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750" y="1626141"/>
                <a:ext cx="1838730" cy="715581"/>
              </a:xfrm>
              <a:prstGeom prst="rect">
                <a:avLst/>
              </a:prstGeom>
              <a:blipFill>
                <a:blip r:embed="rId5"/>
                <a:stretch>
                  <a:fillRect l="-993" t="-1709" b="-8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114801" y="3925827"/>
                <a:ext cx="623056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NZ" sz="135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1" y="3925827"/>
                <a:ext cx="623056" cy="7654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919725" y="3939948"/>
                <a:ext cx="1923027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NZ" sz="135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NZ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NZ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NZ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NZ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27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725" y="3939948"/>
                <a:ext cx="1923027" cy="7654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19077" y="1562053"/>
            <a:ext cx="343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Polynomial regression through nonlinear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/>
              <p:cNvSpPr txBox="1">
                <a:spLocks/>
              </p:cNvSpPr>
              <p:nvPr/>
            </p:nvSpPr>
            <p:spPr>
              <a:xfrm>
                <a:off x="342900" y="205979"/>
                <a:ext cx="6172200" cy="85725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ctr" defTabSz="685800" rtl="0" eaLnBrk="1" latinLnBrk="0" hangingPunct="1"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100" dirty="0" smtClean="0"/>
                  <a:t>The more additional artificial features added to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100" dirty="0" smtClean="0"/>
                  <a:t> the more complex models we will be able to create</a:t>
                </a:r>
                <a:endParaRPr lang="en-US" sz="2100" dirty="0"/>
              </a:p>
            </p:txBody>
          </p:sp>
        </mc:Choice>
        <mc:Fallback xmlns="">
          <p:sp>
            <p:nvSpPr>
              <p:cNvPr id="1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205979"/>
                <a:ext cx="6172200" cy="857250"/>
              </a:xfrm>
              <a:prstGeom prst="rect">
                <a:avLst/>
              </a:prstGeom>
              <a:blipFill>
                <a:blip r:embed="rId8"/>
                <a:stretch>
                  <a:fillRect t="-4286" r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91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Where are we at?</a:t>
            </a:r>
            <a:endParaRPr lang="en-US" dirty="0"/>
          </a:p>
        </p:txBody>
      </p:sp>
      <p:pic>
        <p:nvPicPr>
          <p:cNvPr id="4" name="Picture 2" descr="C:\Users\hays\Desktop\143 Computer Vision\slides\07\machine_learning_spectru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 t="24273" r="2174" b="5085"/>
          <a:stretch/>
        </p:blipFill>
        <p:spPr bwMode="auto">
          <a:xfrm>
            <a:off x="148093" y="1714500"/>
            <a:ext cx="6547899" cy="257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28700" y="3262313"/>
            <a:ext cx="1943100" cy="80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3358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150" y="2466202"/>
            <a:ext cx="11815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Price</a:t>
            </a:r>
          </a:p>
          <a:p>
            <a:pPr algn="ctr"/>
            <a:r>
              <a:rPr lang="en-US" sz="1350" dirty="0"/>
              <a:t>(y)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1" y="3494901"/>
            <a:ext cx="6760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Size (x)</a:t>
            </a:r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296525"/>
              </p:ext>
            </p:extLst>
          </p:nvPr>
        </p:nvGraphicFramePr>
        <p:xfrm>
          <a:off x="901689" y="1898050"/>
          <a:ext cx="3198971" cy="1721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771900" y="2171700"/>
                <a:ext cx="3086100" cy="416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100" i="1">
                          <a:latin typeface="Cambria Math"/>
                        </a:rPr>
                        <m:t>𝑦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1</m:t>
                      </m:r>
                      <m:sSub>
                        <m:sSubPr>
                          <m:ctrlPr>
                            <a:rPr lang="en-NZ" sz="21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1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NZ" sz="2100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en-NZ" sz="21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NZ" sz="21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NZ" sz="21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NZ" sz="210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sz="2100" baseline="-25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900" y="2171700"/>
                <a:ext cx="3086100" cy="416589"/>
              </a:xfrm>
              <a:prstGeom prst="rect">
                <a:avLst/>
              </a:prstGeom>
              <a:blipFill>
                <a:blip r:embed="rId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 4"/>
          <p:cNvSpPr/>
          <p:nvPr/>
        </p:nvSpPr>
        <p:spPr>
          <a:xfrm>
            <a:off x="1264444" y="2043558"/>
            <a:ext cx="3007519" cy="1249711"/>
          </a:xfrm>
          <a:custGeom>
            <a:avLst/>
            <a:gdLst>
              <a:gd name="connsiteX0" fmla="*/ 0 w 4010025"/>
              <a:gd name="connsiteY0" fmla="*/ 1666281 h 1666281"/>
              <a:gd name="connsiteX1" fmla="*/ 1085850 w 4010025"/>
              <a:gd name="connsiteY1" fmla="*/ 285156 h 1666281"/>
              <a:gd name="connsiteX2" fmla="*/ 2971800 w 4010025"/>
              <a:gd name="connsiteY2" fmla="*/ 104181 h 1666281"/>
              <a:gd name="connsiteX3" fmla="*/ 4010025 w 4010025"/>
              <a:gd name="connsiteY3" fmla="*/ 1542456 h 1666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0025" h="1666281">
                <a:moveTo>
                  <a:pt x="0" y="1666281"/>
                </a:moveTo>
                <a:cubicBezTo>
                  <a:pt x="295275" y="1105893"/>
                  <a:pt x="590550" y="545506"/>
                  <a:pt x="1085850" y="285156"/>
                </a:cubicBezTo>
                <a:cubicBezTo>
                  <a:pt x="1581150" y="24806"/>
                  <a:pt x="2484438" y="-105369"/>
                  <a:pt x="2971800" y="104181"/>
                </a:cubicBezTo>
                <a:cubicBezTo>
                  <a:pt x="3459163" y="313731"/>
                  <a:pt x="3768725" y="1245593"/>
                  <a:pt x="4010025" y="154245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278767" y="1556194"/>
                <a:ext cx="1236364" cy="302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NZ" sz="1350" i="1">
                          <a:latin typeface="Cambria Math"/>
                        </a:rPr>
                        <m:t>𝑥</m:t>
                      </m:r>
                      <m:r>
                        <a:rPr lang="en-NZ" sz="1350" i="1">
                          <a:latin typeface="Cambria Math"/>
                        </a:rPr>
                        <m:t>) →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ra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767" y="1556194"/>
                <a:ext cx="1236364" cy="302390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57750" y="864189"/>
                <a:ext cx="1838730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Z" sz="1350" dirty="0"/>
                  <a:t>Nonlinear transformation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350" i="1">
                        <a:latin typeface="Cambria Math"/>
                        <a:ea typeface="Cambria Math"/>
                      </a:rPr>
                      <m:t>Φ</m:t>
                    </m:r>
                  </m:oMath>
                </a14:m>
                <a:r>
                  <a:rPr lang="en-NZ" sz="1350" dirty="0"/>
                  <a:t> of input features</a:t>
                </a:r>
                <a:endParaRPr lang="en-US" sz="135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750" y="864189"/>
                <a:ext cx="1838730" cy="715581"/>
              </a:xfrm>
              <a:prstGeom prst="rect">
                <a:avLst/>
              </a:prstGeom>
              <a:blipFill>
                <a:blip r:embed="rId5"/>
                <a:stretch>
                  <a:fillRect l="-993" t="-1709" b="-8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6091" y="3788130"/>
            <a:ext cx="42558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50" dirty="0">
                <a:solidFill>
                  <a:srgbClr val="FF0000"/>
                </a:solidFill>
              </a:rPr>
              <a:t>Important</a:t>
            </a:r>
            <a:r>
              <a:rPr lang="en-NZ" sz="1050" dirty="0"/>
              <a:t>: You still apply a linear regression model to the nonlinearly transformed input features, but because you are doing that in a higher dimensional space, the resulting hyper plane will probably work well if your data is not too pathological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114801" y="3163875"/>
                <a:ext cx="623056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NZ" sz="135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1" y="3163875"/>
                <a:ext cx="623056" cy="7654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919726" y="3177997"/>
                <a:ext cx="1646476" cy="90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NZ" sz="135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NZ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NZ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NZ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NZ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NZ" sz="13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NZ" sz="135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NZ" sz="135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rad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726" y="3177997"/>
                <a:ext cx="1646476" cy="9022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619077" y="800101"/>
            <a:ext cx="343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Polynomial regression through nonlinear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180713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23" y="2953252"/>
            <a:ext cx="4114800" cy="857249"/>
          </a:xfrm>
        </p:spPr>
        <p:txBody>
          <a:bodyPr>
            <a:normAutofit/>
          </a:bodyPr>
          <a:lstStyle/>
          <a:p>
            <a:r>
              <a:rPr lang="en-US" sz="1200" dirty="0"/>
              <a:t>Therefore, the range of all features should be normalized so that each feature contributes approximately proportionately to the final distance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860073"/>
              </p:ext>
            </p:extLst>
          </p:nvPr>
        </p:nvGraphicFramePr>
        <p:xfrm>
          <a:off x="4229100" y="3094673"/>
          <a:ext cx="2628901" cy="145161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90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3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3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72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9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9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9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9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9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smtClean="0">
                          <a:effectLst/>
                          <a:latin typeface="+mj-lt"/>
                        </a:rPr>
                        <a:t>2104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104323" y="1067302"/>
            <a:ext cx="6343650" cy="1885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Feature scaling is a method used to standardize the range of independent variables or features of data</a:t>
            </a:r>
          </a:p>
          <a:p>
            <a:r>
              <a:rPr lang="en-US" sz="1200" dirty="0"/>
              <a:t>It is also known as data normalization and is generally performed during the data preprocessing step.</a:t>
            </a:r>
          </a:p>
          <a:p>
            <a:r>
              <a:rPr lang="en-US" sz="1200" dirty="0"/>
              <a:t>Since the range of values of raw data varies widely, in some machine learning algorithms, objective functions will not work properly without normalization. </a:t>
            </a:r>
          </a:p>
          <a:p>
            <a:r>
              <a:rPr lang="en-US" sz="1200" dirty="0"/>
              <a:t>The majority of classifiers calculate the distance between two points </a:t>
            </a:r>
            <a:r>
              <a:rPr lang="en-US" sz="1200" dirty="0" smtClean="0"/>
              <a:t>using </a:t>
            </a:r>
            <a:r>
              <a:rPr lang="en-US" sz="1200" dirty="0"/>
              <a:t>the Euclidean distance, if one of the features has a broad range of values, the distance will be governed by this particular feature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73" y="4302437"/>
            <a:ext cx="3314700" cy="48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4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18990" y="1255472"/>
                <a:ext cx="2735995" cy="697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75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500" dirty="0" smtClean="0"/>
                  <a:t>= </a:t>
                </a:r>
                <a:r>
                  <a:rPr lang="en-US" sz="1500" dirty="0"/>
                  <a:t>number of bedrooms (1-5</a:t>
                </a:r>
                <a:r>
                  <a:rPr lang="en-US" dirty="0"/>
                  <a:t>)</a:t>
                </a:r>
              </a:p>
              <a:p>
                <a:pPr>
                  <a:spcAft>
                    <a:spcPts val="375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NZ" sz="1500" dirty="0" smtClean="0"/>
                  <a:t>= </a:t>
                </a:r>
                <a:r>
                  <a:rPr lang="en-US" sz="1500" dirty="0"/>
                  <a:t>size (0-2000 feet</a:t>
                </a:r>
                <a:r>
                  <a:rPr lang="en-US" sz="1500" baseline="30000" dirty="0"/>
                  <a:t>2</a:t>
                </a:r>
                <a:r>
                  <a:rPr lang="en-US" sz="1500" dirty="0"/>
                  <a:t>)</a:t>
                </a:r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90" y="1255472"/>
                <a:ext cx="2735995" cy="697627"/>
              </a:xfrm>
              <a:prstGeom prst="rect">
                <a:avLst/>
              </a:prstGeom>
              <a:blipFill>
                <a:blip r:embed="rId8"/>
                <a:stretch>
                  <a:fillRect t="-5263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3543300" y="1485900"/>
            <a:ext cx="0" cy="27466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276474" y="2091435"/>
            <a:ext cx="0" cy="23022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05024" y="4213384"/>
            <a:ext cx="1523876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464558" y="3015510"/>
            <a:ext cx="0" cy="1359539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293108" y="4213384"/>
            <a:ext cx="14859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51" y="2237166"/>
            <a:ext cx="178308" cy="1971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727" y="4259962"/>
            <a:ext cx="173165" cy="1971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308" y="4123635"/>
            <a:ext cx="173165" cy="1971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015509"/>
            <a:ext cx="178308" cy="19716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64710" y="206695"/>
            <a:ext cx="63646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Feature </a:t>
            </a:r>
            <a:r>
              <a:rPr lang="en-US" b="1" dirty="0" smtClean="0"/>
              <a:t>Scaling</a:t>
            </a:r>
            <a:r>
              <a:rPr lang="en-US" dirty="0" smtClean="0"/>
              <a:t>: </a:t>
            </a:r>
            <a:r>
              <a:rPr lang="en-US" dirty="0"/>
              <a:t>Make sure features are on a similar </a:t>
            </a:r>
            <a:r>
              <a:rPr lang="en-US" dirty="0" smtClean="0"/>
              <a:t>scale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57" y="2319462"/>
            <a:ext cx="401193" cy="22974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660261" y="1371600"/>
            <a:ext cx="938903" cy="187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008" y="3097805"/>
            <a:ext cx="401193" cy="22974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660260" y="1950686"/>
            <a:ext cx="1885701" cy="140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1561064" y="1977135"/>
            <a:ext cx="742950" cy="2480566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168810" y="2449121"/>
                <a:ext cx="915379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0</m:t>
                      </m:r>
                      <m:func>
                        <m:func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NZ" sz="1350" i="1">
                              <a:latin typeface="Cambria Math"/>
                            </a:rPr>
                            <m:t>≤</m:t>
                          </m:r>
                        </m:fName>
                        <m:e>
                          <m:r>
                            <a:rPr lang="en-NZ" sz="1350" i="1">
                              <a:latin typeface="Cambria Math"/>
                            </a:rPr>
                            <m:t>𝑧</m:t>
                          </m:r>
                          <m:r>
                            <a:rPr lang="en-NZ" sz="1350" i="1">
                              <a:latin typeface="Cambria Math"/>
                            </a:rPr>
                            <m:t>≤1</m:t>
                          </m:r>
                        </m:e>
                      </m:func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810" y="2449121"/>
                <a:ext cx="915379" cy="3000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/>
          <p:cNvSpPr/>
          <p:nvPr/>
        </p:nvSpPr>
        <p:spPr>
          <a:xfrm>
            <a:off x="1658493" y="2207888"/>
            <a:ext cx="527220" cy="2019057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/>
          <p:cNvSpPr/>
          <p:nvPr/>
        </p:nvSpPr>
        <p:spPr>
          <a:xfrm>
            <a:off x="1761723" y="2449122"/>
            <a:ext cx="320760" cy="1536590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/>
          <p:cNvSpPr/>
          <p:nvPr/>
        </p:nvSpPr>
        <p:spPr>
          <a:xfrm>
            <a:off x="1840379" y="2607033"/>
            <a:ext cx="184320" cy="1240283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Oval 28"/>
          <p:cNvSpPr/>
          <p:nvPr/>
        </p:nvSpPr>
        <p:spPr>
          <a:xfrm>
            <a:off x="1889359" y="2865196"/>
            <a:ext cx="86360" cy="746339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1913955" y="3157638"/>
            <a:ext cx="34289" cy="139071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Oval 30"/>
          <p:cNvSpPr/>
          <p:nvPr/>
        </p:nvSpPr>
        <p:spPr>
          <a:xfrm>
            <a:off x="4664583" y="3267278"/>
            <a:ext cx="742950" cy="841713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4536567" y="3143251"/>
            <a:ext cx="1006983" cy="1109198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/>
          <p:cNvSpPr/>
          <p:nvPr/>
        </p:nvSpPr>
        <p:spPr>
          <a:xfrm>
            <a:off x="4785169" y="3443788"/>
            <a:ext cx="529781" cy="556712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Oval 33"/>
          <p:cNvSpPr/>
          <p:nvPr/>
        </p:nvSpPr>
        <p:spPr>
          <a:xfrm>
            <a:off x="4877584" y="3540999"/>
            <a:ext cx="349775" cy="402352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Oval 34"/>
          <p:cNvSpPr/>
          <p:nvPr/>
        </p:nvSpPr>
        <p:spPr>
          <a:xfrm>
            <a:off x="4955888" y="3628444"/>
            <a:ext cx="193167" cy="229956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/>
          <p:cNvSpPr/>
          <p:nvPr/>
        </p:nvSpPr>
        <p:spPr>
          <a:xfrm>
            <a:off x="4999631" y="3714750"/>
            <a:ext cx="80855" cy="80958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Multiply 36"/>
          <p:cNvSpPr/>
          <p:nvPr/>
        </p:nvSpPr>
        <p:spPr>
          <a:xfrm>
            <a:off x="1598183" y="3536116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38" name="Multiply 37"/>
          <p:cNvSpPr/>
          <p:nvPr/>
        </p:nvSpPr>
        <p:spPr>
          <a:xfrm>
            <a:off x="1528297" y="3611535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39" name="Multiply 38"/>
          <p:cNvSpPr/>
          <p:nvPr/>
        </p:nvSpPr>
        <p:spPr>
          <a:xfrm>
            <a:off x="1629271" y="3743422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40" name="Multiply 39"/>
          <p:cNvSpPr/>
          <p:nvPr/>
        </p:nvSpPr>
        <p:spPr>
          <a:xfrm>
            <a:off x="1528297" y="3893384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41" name="Multiply 40"/>
          <p:cNvSpPr/>
          <p:nvPr/>
        </p:nvSpPr>
        <p:spPr>
          <a:xfrm>
            <a:off x="1703023" y="4047942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42" name="Multiply 41"/>
          <p:cNvSpPr/>
          <p:nvPr/>
        </p:nvSpPr>
        <p:spPr>
          <a:xfrm>
            <a:off x="1679680" y="4272475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43" name="Multiply 42"/>
          <p:cNvSpPr/>
          <p:nvPr/>
        </p:nvSpPr>
        <p:spPr>
          <a:xfrm>
            <a:off x="4681558" y="4037524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44" name="Multiply 43"/>
          <p:cNvSpPr/>
          <p:nvPr/>
        </p:nvSpPr>
        <p:spPr>
          <a:xfrm>
            <a:off x="1843404" y="3157639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45" name="Multiply 44"/>
          <p:cNvSpPr/>
          <p:nvPr/>
        </p:nvSpPr>
        <p:spPr>
          <a:xfrm>
            <a:off x="1731794" y="3114094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46" name="Multiply 45"/>
          <p:cNvSpPr/>
          <p:nvPr/>
        </p:nvSpPr>
        <p:spPr>
          <a:xfrm>
            <a:off x="1626955" y="3174951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47" name="Multiply 46"/>
          <p:cNvSpPr/>
          <p:nvPr/>
        </p:nvSpPr>
        <p:spPr>
          <a:xfrm>
            <a:off x="1679680" y="3267279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48" name="Multiply 47"/>
          <p:cNvSpPr/>
          <p:nvPr/>
        </p:nvSpPr>
        <p:spPr>
          <a:xfrm>
            <a:off x="1600694" y="3373434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49" name="Multiply 48"/>
          <p:cNvSpPr/>
          <p:nvPr/>
        </p:nvSpPr>
        <p:spPr>
          <a:xfrm>
            <a:off x="1634097" y="3847316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50" name="Multiply 49"/>
          <p:cNvSpPr/>
          <p:nvPr/>
        </p:nvSpPr>
        <p:spPr>
          <a:xfrm>
            <a:off x="4945220" y="3688135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51" name="Multiply 50"/>
          <p:cNvSpPr/>
          <p:nvPr/>
        </p:nvSpPr>
        <p:spPr>
          <a:xfrm>
            <a:off x="4859738" y="3788524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52" name="Multiply 51"/>
          <p:cNvSpPr/>
          <p:nvPr/>
        </p:nvSpPr>
        <p:spPr>
          <a:xfrm>
            <a:off x="4786397" y="3908173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53" name="Multiply 52"/>
          <p:cNvSpPr/>
          <p:nvPr/>
        </p:nvSpPr>
        <p:spPr>
          <a:xfrm>
            <a:off x="1624639" y="3986714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54" name="Multiply 53"/>
          <p:cNvSpPr/>
          <p:nvPr/>
        </p:nvSpPr>
        <p:spPr>
          <a:xfrm>
            <a:off x="1679680" y="4180147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55" name="Multiply 54"/>
          <p:cNvSpPr/>
          <p:nvPr/>
        </p:nvSpPr>
        <p:spPr>
          <a:xfrm>
            <a:off x="1792298" y="4340372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064304" y="1434364"/>
                <a:ext cx="2665666" cy="488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𝑧</m:t>
                      </m:r>
                      <m:r>
                        <a:rPr lang="en-NZ" sz="1350" i="1" baseline="-25000">
                          <a:latin typeface="Cambria Math"/>
                        </a:rPr>
                        <m:t>1</m:t>
                      </m:r>
                      <m:r>
                        <a:rPr lang="en-NZ" sz="135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350" i="1">
                              <a:latin typeface="Cambria Math"/>
                            </a:rPr>
                            <m:t>𝑥</m:t>
                          </m:r>
                          <m:r>
                            <a:rPr lang="en-NZ" sz="1350" i="1" baseline="-25000">
                              <a:latin typeface="Cambria Math"/>
                            </a:rPr>
                            <m:t>1</m:t>
                          </m:r>
                          <m:r>
                            <a:rPr lang="en-NZ" sz="1350" i="1">
                              <a:latin typeface="Cambria Math"/>
                            </a:rPr>
                            <m:t> (</m:t>
                          </m:r>
                          <m:r>
                            <a:rPr lang="en-NZ" sz="1350" i="1">
                              <a:latin typeface="Cambria Math"/>
                            </a:rPr>
                            <m:t>𝑛𝑢𝑚𝑏𝑒𝑟</m:t>
                          </m:r>
                          <m:r>
                            <a:rPr lang="en-NZ" sz="1350" i="1">
                              <a:latin typeface="Cambria Math"/>
                            </a:rPr>
                            <m:t> </m:t>
                          </m:r>
                          <m:r>
                            <a:rPr lang="en-NZ" sz="1350" i="1">
                              <a:latin typeface="Cambria Math"/>
                            </a:rPr>
                            <m:t>𝑜𝑓</m:t>
                          </m:r>
                          <m:r>
                            <a:rPr lang="en-NZ" sz="1350" i="1">
                              <a:latin typeface="Cambria Math"/>
                            </a:rPr>
                            <m:t> </m:t>
                          </m:r>
                          <m:r>
                            <a:rPr lang="en-NZ" sz="1350" i="1">
                              <a:latin typeface="Cambria Math"/>
                            </a:rPr>
                            <m:t>𝑏𝑎𝑡h𝑟𝑜𝑜𝑚𝑠</m:t>
                          </m:r>
                          <m:r>
                            <a:rPr lang="en-NZ" sz="135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NZ" sz="1350" i="1">
                              <a:latin typeface="Cambria Math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304" y="1434364"/>
                <a:ext cx="2665666" cy="488019"/>
              </a:xfrm>
              <a:prstGeom prst="rect">
                <a:avLst/>
              </a:prstGeom>
              <a:blipFill>
                <a:blip r:embed="rId13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112383" y="1903498"/>
                <a:ext cx="1243225" cy="488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𝑧</m:t>
                      </m:r>
                      <m:r>
                        <a:rPr lang="en-NZ" sz="1350" i="1" baseline="-25000">
                          <a:latin typeface="Cambria Math"/>
                        </a:rPr>
                        <m:t>2</m:t>
                      </m:r>
                      <m:r>
                        <a:rPr lang="en-NZ" sz="135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350" i="1">
                              <a:latin typeface="Cambria Math"/>
                            </a:rPr>
                            <m:t>𝑥</m:t>
                          </m:r>
                          <m:r>
                            <a:rPr lang="en-NZ" sz="1350" i="1" baseline="-25000">
                              <a:latin typeface="Cambria Math"/>
                            </a:rPr>
                            <m:t>2</m:t>
                          </m:r>
                          <m:r>
                            <a:rPr lang="en-NZ" sz="1350" i="1">
                              <a:latin typeface="Cambria Math"/>
                            </a:rPr>
                            <m:t> (</m:t>
                          </m:r>
                          <m:r>
                            <a:rPr lang="en-NZ" sz="1350" i="1">
                              <a:latin typeface="Cambria Math"/>
                            </a:rPr>
                            <m:t>𝑠𝑖𝑧𝑒</m:t>
                          </m:r>
                          <m:r>
                            <a:rPr lang="en-NZ" sz="135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NZ" sz="1350" i="1">
                              <a:latin typeface="Cambria Math"/>
                            </a:rPr>
                            <m:t>2000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383" y="1903498"/>
                <a:ext cx="1243225" cy="488019"/>
              </a:xfrm>
              <a:prstGeom prst="rect">
                <a:avLst/>
              </a:prstGeom>
              <a:blipFill>
                <a:blip r:embed="rId14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27642" y="4749189"/>
            <a:ext cx="2795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Pathological trajectory of gradient descent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3957957" y="4713597"/>
            <a:ext cx="2795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Easy trajectory for gradient descent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918050" y="71966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Without feature scaling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4312959" y="72518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With feature scaling</a:t>
            </a:r>
            <a:endParaRPr lang="en-US" dirty="0"/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 rotWithShape="1">
          <a:blip r:embed="rId15" cstate="print"/>
          <a:srcRect l="9342" t="6850" r="6699" b="6938"/>
          <a:stretch/>
        </p:blipFill>
        <p:spPr bwMode="auto">
          <a:xfrm>
            <a:off x="31791" y="2925575"/>
            <a:ext cx="1062881" cy="680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3159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1800" dirty="0" smtClean="0"/>
              <a:t>There are many techniques to do Feature scaling: rescaling, </a:t>
            </a:r>
            <a:r>
              <a:rPr lang="en-NZ" sz="1800" dirty="0" err="1" smtClean="0"/>
              <a:t>centering</a:t>
            </a:r>
            <a:r>
              <a:rPr lang="en-NZ" sz="1800" dirty="0" smtClean="0"/>
              <a:t>, </a:t>
            </a:r>
            <a:r>
              <a:rPr lang="en-US" sz="1800" dirty="0" smtClean="0"/>
              <a:t>standardization </a:t>
            </a:r>
            <a:r>
              <a:rPr lang="en-US" sz="1800" dirty="0"/>
              <a:t>and </a:t>
            </a:r>
            <a:r>
              <a:rPr lang="en-NZ" sz="1800" dirty="0"/>
              <a:t>normalization </a:t>
            </a:r>
            <a:r>
              <a:rPr lang="en-NZ" sz="1800" dirty="0" smtClean="0"/>
              <a:t>to unit length</a:t>
            </a:r>
            <a:endParaRPr 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" y="1543050"/>
                <a:ext cx="4114800" cy="30289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NZ" sz="2100" dirty="0"/>
                  <a:t>Rescaling</a:t>
                </a:r>
              </a:p>
              <a:p>
                <a:pPr lvl="1"/>
                <a:r>
                  <a:rPr lang="en-US" sz="1050" dirty="0"/>
                  <a:t>To range in [-1,1] or [0, 1] </a:t>
                </a:r>
              </a:p>
              <a:p>
                <a:pPr lvl="1"/>
                <a:endParaRPr lang="en-NZ" sz="1050" dirty="0"/>
              </a:p>
              <a:p>
                <a:pPr lvl="1"/>
                <a:endParaRPr lang="en-NZ" sz="1050" dirty="0"/>
              </a:p>
              <a:p>
                <a:r>
                  <a:rPr lang="en-NZ" sz="2100" dirty="0" err="1"/>
                  <a:t>Centering</a:t>
                </a:r>
                <a:endParaRPr lang="en-NZ" sz="2100" dirty="0"/>
              </a:p>
              <a:p>
                <a:pPr lvl="1"/>
                <a:r>
                  <a:rPr lang="en-NZ" sz="1125" dirty="0"/>
                  <a:t>To mean 0</a:t>
                </a:r>
              </a:p>
              <a:p>
                <a:pPr lvl="1"/>
                <a:endParaRPr lang="en-US" sz="1125" dirty="0"/>
              </a:p>
              <a:p>
                <a:r>
                  <a:rPr lang="en-US" sz="2100" dirty="0"/>
                  <a:t>Normalization/Standardization</a:t>
                </a:r>
              </a:p>
              <a:p>
                <a:pPr lvl="1"/>
                <a:r>
                  <a:rPr lang="en-US" sz="900" dirty="0" smtClean="0"/>
                  <a:t>zero-mean </a:t>
                </a:r>
                <a:r>
                  <a:rPr lang="en-US" sz="900" dirty="0"/>
                  <a:t>(when subtracting the mean in the numerator) and unit-variance.  Widely used for normalization in many machine learning algorithms</a:t>
                </a:r>
              </a:p>
              <a:p>
                <a:pPr lvl="1"/>
                <a:endParaRPr lang="en-NZ" sz="900" dirty="0"/>
              </a:p>
              <a:p>
                <a:pPr lvl="1"/>
                <a:endParaRPr lang="en-NZ" sz="900" dirty="0"/>
              </a:p>
              <a:p>
                <a:pPr lvl="1"/>
                <a:endParaRPr lang="en-NZ" sz="900" dirty="0"/>
              </a:p>
              <a:p>
                <a:r>
                  <a:rPr lang="en-US" sz="2100" dirty="0"/>
                  <a:t>Normalization to unit length</a:t>
                </a:r>
              </a:p>
              <a:p>
                <a:pPr lvl="1"/>
                <a:r>
                  <a:rPr lang="en-US" sz="900" dirty="0"/>
                  <a:t> the converted vector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NZ" sz="9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900" dirty="0"/>
                  <a:t> has length one</a:t>
                </a:r>
              </a:p>
              <a:p>
                <a:endParaRPr lang="en-US" sz="21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" y="1543050"/>
                <a:ext cx="4114800" cy="3028950"/>
              </a:xfrm>
              <a:blipFill>
                <a:blip r:embed="rId2"/>
                <a:stretch>
                  <a:fillRect l="-1185" t="-2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49968" y="1587671"/>
                <a:ext cx="1824667" cy="524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NZ" sz="1350" i="1">
                              <a:latin typeface="Cambria Math"/>
                            </a:rPr>
                            <m:t>𝑧</m:t>
                          </m:r>
                        </m:e>
                      </m:acc>
                      <m:r>
                        <a:rPr lang="en-NZ" sz="135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350" i="1">
                              <a:latin typeface="Cambria Math"/>
                            </a:rPr>
                            <m:t>𝑥</m:t>
                          </m:r>
                          <m:r>
                            <a:rPr lang="en-NZ" sz="1350" i="1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NZ" sz="1350">
                              <a:latin typeface="Cambria Math"/>
                            </a:rPr>
                            <m:t>min</m:t>
                          </m:r>
                          <m:r>
                            <a:rPr lang="en-NZ" sz="1350" i="1">
                              <a:latin typeface="Cambria Math"/>
                            </a:rPr>
                            <m:t>⁡(</m:t>
                          </m:r>
                          <m:r>
                            <a:rPr lang="en-NZ" sz="1350" i="1">
                              <a:latin typeface="Cambria Math"/>
                            </a:rPr>
                            <m:t>𝑥</m:t>
                          </m:r>
                          <m:r>
                            <a:rPr lang="en-NZ" sz="135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NZ" sz="1350">
                                  <a:latin typeface="Cambria Math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NZ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Z" sz="135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NZ" sz="1350" i="1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NZ" sz="1350">
                              <a:latin typeface="Cambria Math"/>
                            </a:rPr>
                            <m:t>min</m:t>
                          </m:r>
                          <m:r>
                            <a:rPr lang="en-NZ" sz="1350" i="1">
                              <a:latin typeface="Cambria Math"/>
                            </a:rPr>
                            <m:t>⁡(</m:t>
                          </m:r>
                          <m:r>
                            <a:rPr lang="en-NZ" sz="1350" i="1">
                              <a:latin typeface="Cambria Math"/>
                            </a:rPr>
                            <m:t>𝑥</m:t>
                          </m:r>
                          <m:r>
                            <a:rPr lang="en-NZ" sz="1350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968" y="1587671"/>
                <a:ext cx="1824667" cy="524887"/>
              </a:xfrm>
              <a:prstGeom prst="rect">
                <a:avLst/>
              </a:prstGeom>
              <a:blipFill>
                <a:blip r:embed="rId3"/>
                <a:stretch>
                  <a:fillRect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43550" y="1623885"/>
                <a:ext cx="1088439" cy="4775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NZ" sz="1350" i="1">
                              <a:latin typeface="Cambria Math"/>
                            </a:rPr>
                            <m:t>𝑧</m:t>
                          </m:r>
                        </m:e>
                      </m:acc>
                      <m:r>
                        <a:rPr lang="en-NZ" sz="135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350" i="1">
                              <a:latin typeface="Cambria Math"/>
                            </a:rPr>
                            <m:t>𝑥</m:t>
                          </m:r>
                        </m:num>
                        <m:den>
                          <m:func>
                            <m:funcPr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NZ" sz="1350">
                                  <a:latin typeface="Cambria Math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NZ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Z" sz="135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550" y="1623885"/>
                <a:ext cx="1088439" cy="477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14800" y="3086100"/>
                <a:ext cx="1143000" cy="487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NZ" sz="1500" i="1">
                              <a:latin typeface="Cambria Math"/>
                            </a:rPr>
                            <m:t>𝑧</m:t>
                          </m:r>
                        </m:e>
                      </m:acc>
                      <m:r>
                        <a:rPr lang="en-NZ" sz="15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NZ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500" i="1">
                              <a:latin typeface="Cambria Math"/>
                            </a:rPr>
                            <m:t>𝑥</m:t>
                          </m:r>
                          <m:r>
                            <a:rPr lang="en-NZ" sz="1500" i="1">
                              <a:latin typeface="Cambria Math"/>
                            </a:rPr>
                            <m:t>−</m:t>
                          </m:r>
                          <m:r>
                            <a:rPr lang="en-NZ" sz="1500" i="1">
                              <a:latin typeface="Cambria Math"/>
                              <a:ea typeface="Cambria Math"/>
                            </a:rPr>
                            <m:t>𝜇</m:t>
                          </m:r>
                        </m:num>
                        <m:den>
                          <m:r>
                            <a:rPr lang="en-NZ" sz="15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3086100"/>
                <a:ext cx="1143000" cy="4876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86200" y="3954245"/>
                <a:ext cx="1143000" cy="518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NZ" sz="1500" i="1">
                              <a:latin typeface="Cambria Math"/>
                            </a:rPr>
                            <m:t>𝑧</m:t>
                          </m:r>
                        </m:e>
                      </m:acc>
                      <m:r>
                        <a:rPr lang="en-NZ" sz="15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NZ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500" i="1">
                              <a:latin typeface="Cambria Math"/>
                            </a:rPr>
                            <m:t>𝑥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NZ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NZ" sz="15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3954245"/>
                <a:ext cx="1143000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877792" y="2475417"/>
                <a:ext cx="114300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NZ" sz="1500" i="1">
                            <a:latin typeface="Cambria Math"/>
                          </a:rPr>
                          <m:t>𝑧</m:t>
                        </m:r>
                      </m:e>
                    </m:acc>
                    <m:r>
                      <a:rPr lang="en-NZ" sz="1500" i="1">
                        <a:latin typeface="Cambria Math"/>
                      </a:rPr>
                      <m:t>=</m:t>
                    </m:r>
                  </m:oMath>
                </a14:m>
                <a:r>
                  <a:rPr lang="en-NZ" sz="1500" dirty="0"/>
                  <a:t> </a:t>
                </a:r>
                <a14:m>
                  <m:oMath xmlns:m="http://schemas.openxmlformats.org/officeDocument/2006/math">
                    <m:r>
                      <a:rPr lang="en-NZ" sz="1500" i="1">
                        <a:latin typeface="Cambria Math"/>
                      </a:rPr>
                      <m:t>𝑥</m:t>
                    </m:r>
                    <m:r>
                      <a:rPr lang="en-NZ" sz="1500" i="1">
                        <a:latin typeface="Cambria Math"/>
                      </a:rPr>
                      <m:t>−</m:t>
                    </m:r>
                    <m:r>
                      <a:rPr lang="en-NZ" sz="1500" i="1"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endParaRPr lang="en-US" sz="15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792" y="2475417"/>
                <a:ext cx="1143000" cy="323165"/>
              </a:xfrm>
              <a:prstGeom prst="rect">
                <a:avLst/>
              </a:prstGeom>
              <a:blipFill>
                <a:blip r:embed="rId7"/>
                <a:stretch>
                  <a:fillRect t="-1887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30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33963"/>
            <a:ext cx="6343650" cy="642938"/>
          </a:xfrm>
        </p:spPr>
        <p:txBody>
          <a:bodyPr>
            <a:noAutofit/>
          </a:bodyPr>
          <a:lstStyle/>
          <a:p>
            <a:r>
              <a:rPr lang="en-NZ" sz="2400" dirty="0" smtClean="0"/>
              <a:t>Features scaling: </a:t>
            </a:r>
            <a:r>
              <a:rPr lang="en-NZ" sz="2400" dirty="0" err="1" smtClean="0"/>
              <a:t>centering</a:t>
            </a:r>
            <a:r>
              <a:rPr lang="en-NZ" sz="2400" dirty="0" smtClean="0"/>
              <a:t> and normalization</a:t>
            </a:r>
            <a:endParaRPr 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485900"/>
            <a:ext cx="1600200" cy="1307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988" y="3028950"/>
            <a:ext cx="1515812" cy="143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3083492"/>
            <a:ext cx="1485900" cy="132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229100" y="4145785"/>
                <a:ext cx="1068415" cy="348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900" i="1">
                          <a:latin typeface="Cambria Math"/>
                        </a:rPr>
                        <m:t>𝑧</m:t>
                      </m:r>
                      <m:r>
                        <a:rPr lang="en-NZ" sz="900" i="1" baseline="-25000">
                          <a:latin typeface="Cambria Math"/>
                        </a:rPr>
                        <m:t>𝑛</m:t>
                      </m:r>
                      <m:r>
                        <a:rPr lang="en-NZ" sz="9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NZ" sz="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900" i="1">
                              <a:latin typeface="Cambria Math"/>
                            </a:rPr>
                            <m:t>𝑥</m:t>
                          </m:r>
                          <m:r>
                            <a:rPr lang="en-NZ" sz="900" i="1" baseline="-25000">
                              <a:latin typeface="Cambria Math"/>
                            </a:rPr>
                            <m:t>𝑛</m:t>
                          </m:r>
                          <m:r>
                            <a:rPr lang="en-NZ" sz="900" i="1"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NZ" sz="9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NZ" sz="900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NZ" sz="900" i="1">
                              <a:latin typeface="Cambria Math"/>
                              <a:ea typeface="Cambria Math"/>
                            </a:rPr>
                            <m:t>𝜎</m:t>
                          </m:r>
                          <m:r>
                            <a:rPr lang="en-NZ" sz="900" i="1" baseline="-25000">
                              <a:latin typeface="Cambria Math"/>
                              <a:ea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100" y="4145785"/>
                <a:ext cx="1068415" cy="3481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26221" y="4205597"/>
                <a:ext cx="7866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900" i="1">
                          <a:latin typeface="Cambria Math"/>
                        </a:rPr>
                        <m:t>𝑧</m:t>
                      </m:r>
                      <m:r>
                        <a:rPr lang="en-NZ" sz="900" i="1" baseline="-25000">
                          <a:latin typeface="Cambria Math"/>
                        </a:rPr>
                        <m:t>𝑛</m:t>
                      </m:r>
                      <m:r>
                        <a:rPr lang="en-NZ" sz="9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NZ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sz="9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NZ" sz="900" i="1">
                          <a:latin typeface="Cambria Math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NZ" sz="9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NZ" sz="900" i="1"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221" y="4205597"/>
                <a:ext cx="786690" cy="230832"/>
              </a:xfrm>
              <a:prstGeom prst="rect">
                <a:avLst/>
              </a:prstGeom>
              <a:blipFill>
                <a:blip r:embed="rId6"/>
                <a:stretch>
                  <a:fillRect r="-12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90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2150" t="2766" r="3214" b="4334"/>
          <a:stretch/>
        </p:blipFill>
        <p:spPr bwMode="auto">
          <a:xfrm>
            <a:off x="289115" y="3070627"/>
            <a:ext cx="2625535" cy="1924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http://eyegaze.com/wp-content/uploads/Eyegaze-eye-tracking_2.bmp"/>
          <p:cNvPicPr>
            <a:picLocks noChangeAspect="1" noChangeArrowheads="1"/>
          </p:cNvPicPr>
          <p:nvPr/>
        </p:nvPicPr>
        <p:blipFill>
          <a:blip r:embed="rId5" cstate="print"/>
          <a:srcRect l="10852" t="2682" r="8706" b="8046"/>
          <a:stretch>
            <a:fillRect/>
          </a:stretch>
        </p:blipFill>
        <p:spPr bwMode="auto">
          <a:xfrm>
            <a:off x="186837" y="1021252"/>
            <a:ext cx="2670663" cy="2020340"/>
          </a:xfrm>
          <a:prstGeom prst="rect">
            <a:avLst/>
          </a:prstGeom>
          <a:noFill/>
        </p:spPr>
      </p:pic>
      <p:pic>
        <p:nvPicPr>
          <p:cNvPr id="1026" name="Picture 2" descr="Image result for gaze tracking calibrati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794992"/>
            <a:ext cx="2134653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9637" y="105066"/>
            <a:ext cx="1235727" cy="1393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2088" y="98215"/>
            <a:ext cx="1581305" cy="1483807"/>
          </a:xfrm>
          <a:prstGeom prst="rect">
            <a:avLst/>
          </a:prstGeom>
        </p:spPr>
      </p:pic>
      <p:pic>
        <p:nvPicPr>
          <p:cNvPr id="3" name="ey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446360" y="1657350"/>
            <a:ext cx="2811456" cy="1580209"/>
          </a:xfrm>
          <a:prstGeom prst="rect">
            <a:avLst/>
          </a:prstGeom>
        </p:spPr>
      </p:pic>
      <p:sp>
        <p:nvSpPr>
          <p:cNvPr id="9" name="Rectangle 228"/>
          <p:cNvSpPr>
            <a:spLocks noChangeArrowheads="1"/>
          </p:cNvSpPr>
          <p:nvPr/>
        </p:nvSpPr>
        <p:spPr bwMode="auto">
          <a:xfrm flipH="1" flipV="1">
            <a:off x="5726757" y="4527221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" name="Rectangle 227"/>
          <p:cNvSpPr>
            <a:spLocks noChangeArrowheads="1"/>
          </p:cNvSpPr>
          <p:nvPr/>
        </p:nvSpPr>
        <p:spPr bwMode="auto">
          <a:xfrm flipH="1" flipV="1">
            <a:off x="5860702" y="4527221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" name="Rectangle 228"/>
          <p:cNvSpPr>
            <a:spLocks noChangeArrowheads="1"/>
          </p:cNvSpPr>
          <p:nvPr/>
        </p:nvSpPr>
        <p:spPr bwMode="auto">
          <a:xfrm flipH="1" flipV="1">
            <a:off x="5726757" y="4661169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" name="Rectangle 227"/>
          <p:cNvSpPr>
            <a:spLocks noChangeArrowheads="1"/>
          </p:cNvSpPr>
          <p:nvPr/>
        </p:nvSpPr>
        <p:spPr bwMode="auto">
          <a:xfrm flipH="1" flipV="1">
            <a:off x="5860702" y="4661169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" name="Rectangle 228"/>
          <p:cNvSpPr>
            <a:spLocks noChangeArrowheads="1"/>
          </p:cNvSpPr>
          <p:nvPr/>
        </p:nvSpPr>
        <p:spPr bwMode="auto">
          <a:xfrm flipH="1" flipV="1">
            <a:off x="5726757" y="4261119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" name="Rectangle 227"/>
          <p:cNvSpPr>
            <a:spLocks noChangeArrowheads="1"/>
          </p:cNvSpPr>
          <p:nvPr/>
        </p:nvSpPr>
        <p:spPr bwMode="auto">
          <a:xfrm flipH="1" flipV="1">
            <a:off x="5860702" y="4261119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" name="Rectangle 228"/>
          <p:cNvSpPr>
            <a:spLocks noChangeArrowheads="1"/>
          </p:cNvSpPr>
          <p:nvPr/>
        </p:nvSpPr>
        <p:spPr bwMode="auto">
          <a:xfrm flipH="1" flipV="1">
            <a:off x="5726757" y="4395066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" name="Rectangle 227"/>
          <p:cNvSpPr>
            <a:spLocks noChangeArrowheads="1"/>
          </p:cNvSpPr>
          <p:nvPr/>
        </p:nvSpPr>
        <p:spPr bwMode="auto">
          <a:xfrm flipH="1" flipV="1">
            <a:off x="5860702" y="4395066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" name="Rectangle 228"/>
          <p:cNvSpPr>
            <a:spLocks noChangeArrowheads="1"/>
          </p:cNvSpPr>
          <p:nvPr/>
        </p:nvSpPr>
        <p:spPr bwMode="auto">
          <a:xfrm flipH="1" flipV="1">
            <a:off x="5726757" y="3993223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 flipH="1" flipV="1">
            <a:off x="5860702" y="3993223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9" name="Rectangle 228"/>
          <p:cNvSpPr>
            <a:spLocks noChangeArrowheads="1"/>
          </p:cNvSpPr>
          <p:nvPr/>
        </p:nvSpPr>
        <p:spPr bwMode="auto">
          <a:xfrm flipH="1" flipV="1">
            <a:off x="5726757" y="4127171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0" name="Rectangle 227"/>
          <p:cNvSpPr>
            <a:spLocks noChangeArrowheads="1"/>
          </p:cNvSpPr>
          <p:nvPr/>
        </p:nvSpPr>
        <p:spPr bwMode="auto">
          <a:xfrm flipH="1" flipV="1">
            <a:off x="5860702" y="4127171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1" name="Rectangle 228"/>
          <p:cNvSpPr>
            <a:spLocks noChangeArrowheads="1"/>
          </p:cNvSpPr>
          <p:nvPr/>
        </p:nvSpPr>
        <p:spPr bwMode="auto">
          <a:xfrm flipH="1" flipV="1">
            <a:off x="5726757" y="3727121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2" name="Rectangle 227"/>
          <p:cNvSpPr>
            <a:spLocks noChangeArrowheads="1"/>
          </p:cNvSpPr>
          <p:nvPr/>
        </p:nvSpPr>
        <p:spPr bwMode="auto">
          <a:xfrm flipH="1" flipV="1">
            <a:off x="5860702" y="3727121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3" name="Rectangle 228"/>
          <p:cNvSpPr>
            <a:spLocks noChangeArrowheads="1"/>
          </p:cNvSpPr>
          <p:nvPr/>
        </p:nvSpPr>
        <p:spPr bwMode="auto">
          <a:xfrm flipH="1" flipV="1">
            <a:off x="5726757" y="3861069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4" name="Rectangle 227"/>
          <p:cNvSpPr>
            <a:spLocks noChangeArrowheads="1"/>
          </p:cNvSpPr>
          <p:nvPr/>
        </p:nvSpPr>
        <p:spPr bwMode="auto">
          <a:xfrm flipH="1" flipV="1">
            <a:off x="5860702" y="3861069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5" name="Rectangle 228"/>
          <p:cNvSpPr>
            <a:spLocks noChangeArrowheads="1"/>
          </p:cNvSpPr>
          <p:nvPr/>
        </p:nvSpPr>
        <p:spPr bwMode="auto">
          <a:xfrm flipH="1" flipV="1">
            <a:off x="6298257" y="4527221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6" name="Rectangle 228"/>
          <p:cNvSpPr>
            <a:spLocks noChangeArrowheads="1"/>
          </p:cNvSpPr>
          <p:nvPr/>
        </p:nvSpPr>
        <p:spPr bwMode="auto">
          <a:xfrm flipH="1" flipV="1">
            <a:off x="6298257" y="4661169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7" name="Rectangle 228"/>
          <p:cNvSpPr>
            <a:spLocks noChangeArrowheads="1"/>
          </p:cNvSpPr>
          <p:nvPr/>
        </p:nvSpPr>
        <p:spPr bwMode="auto">
          <a:xfrm flipH="1" flipV="1">
            <a:off x="6298257" y="4261119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8" name="Rectangle 228"/>
          <p:cNvSpPr>
            <a:spLocks noChangeArrowheads="1"/>
          </p:cNvSpPr>
          <p:nvPr/>
        </p:nvSpPr>
        <p:spPr bwMode="auto">
          <a:xfrm flipH="1" flipV="1">
            <a:off x="6298257" y="4395066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9" name="Rectangle 228"/>
          <p:cNvSpPr>
            <a:spLocks noChangeArrowheads="1"/>
          </p:cNvSpPr>
          <p:nvPr/>
        </p:nvSpPr>
        <p:spPr bwMode="auto">
          <a:xfrm flipH="1" flipV="1">
            <a:off x="6298257" y="3993223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0" name="Rectangle 228"/>
          <p:cNvSpPr>
            <a:spLocks noChangeArrowheads="1"/>
          </p:cNvSpPr>
          <p:nvPr/>
        </p:nvSpPr>
        <p:spPr bwMode="auto">
          <a:xfrm flipH="1" flipV="1">
            <a:off x="6298257" y="4127171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1" name="Rectangle 228"/>
          <p:cNvSpPr>
            <a:spLocks noChangeArrowheads="1"/>
          </p:cNvSpPr>
          <p:nvPr/>
        </p:nvSpPr>
        <p:spPr bwMode="auto">
          <a:xfrm flipH="1" flipV="1">
            <a:off x="6298257" y="3727121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2" name="Rectangle 228"/>
          <p:cNvSpPr>
            <a:spLocks noChangeArrowheads="1"/>
          </p:cNvSpPr>
          <p:nvPr/>
        </p:nvSpPr>
        <p:spPr bwMode="auto">
          <a:xfrm flipH="1" flipV="1">
            <a:off x="6298257" y="3861069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719293" y="3359797"/>
                <a:ext cx="33958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293" y="3359797"/>
                <a:ext cx="339580" cy="3000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164686" y="3360333"/>
                <a:ext cx="322268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86" y="3360333"/>
                <a:ext cx="322268" cy="300082"/>
              </a:xfrm>
              <a:prstGeom prst="rect">
                <a:avLst/>
              </a:prstGeom>
              <a:blipFill>
                <a:blip r:embed="rId11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408825" y="4819141"/>
                <a:ext cx="1382018" cy="227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900" i="1">
                          <a:latin typeface="Cambria Math"/>
                        </a:rPr>
                        <m:t>𝑦</m:t>
                      </m:r>
                      <m:r>
                        <a:rPr lang="en-NZ" sz="9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9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90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900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NZ" sz="9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9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NZ" sz="900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NZ" sz="9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9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NZ" sz="900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NZ" sz="900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NZ" sz="9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9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NZ" sz="900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NZ" sz="9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9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NZ" sz="900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900" baseline="-25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825" y="4819141"/>
                <a:ext cx="1382018" cy="2276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25750" y="83860"/>
            <a:ext cx="335280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1050" dirty="0"/>
              <a:t>Is this stuff actually useful? Yes, companies use linear models all the time to optimize </a:t>
            </a:r>
            <a:r>
              <a:rPr lang="en-NZ" sz="1050" dirty="0" smtClean="0"/>
              <a:t>decision-making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1050" dirty="0" smtClean="0"/>
              <a:t>There </a:t>
            </a:r>
            <a:r>
              <a:rPr lang="en-NZ" sz="1050" dirty="0"/>
              <a:t>are all sorts of cool applications of multivariate linear regression: One I find particularly interesting is Gaze estimation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NZ" sz="1050" dirty="0"/>
              <a:t/>
            </a:r>
            <a:br>
              <a:rPr lang="en-NZ" sz="1050" dirty="0"/>
            </a:b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37591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761939"/>
              </p:ext>
            </p:extLst>
          </p:nvPr>
        </p:nvGraphicFramePr>
        <p:xfrm>
          <a:off x="353136" y="1487022"/>
          <a:ext cx="2047164" cy="183339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3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1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4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4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4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4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4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5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smtClean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2104</a:t>
                      </a:r>
                      <a:endParaRPr lang="en-US" sz="1500" b="0" i="0" u="none" strike="noStrike" dirty="0">
                        <a:solidFill>
                          <a:srgbClr val="0070C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1416</a:t>
                      </a:r>
                      <a:endParaRPr lang="en-US" sz="1500" b="0" i="0" u="none" strike="noStrike" dirty="0">
                        <a:solidFill>
                          <a:srgbClr val="0070C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500" b="0" i="0" u="none" strike="noStrike" dirty="0">
                        <a:solidFill>
                          <a:srgbClr val="0070C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500" b="0" i="0" u="none" strike="noStrike" dirty="0">
                        <a:solidFill>
                          <a:srgbClr val="0070C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36" y="1997393"/>
            <a:ext cx="114872" cy="10287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0" y="1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Recap from previous lecture: </a:t>
            </a:r>
          </a:p>
          <a:p>
            <a:r>
              <a:rPr lang="en-US" b="1" dirty="0" smtClean="0"/>
              <a:t>Univariate </a:t>
            </a:r>
            <a:r>
              <a:rPr lang="en-US" b="1" dirty="0"/>
              <a:t>linear regression – predicting the price of a house using only one </a:t>
            </a:r>
            <a:r>
              <a:rPr lang="en-US" b="1" dirty="0" smtClean="0"/>
              <a:t>feature (one independent variable)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134812" y="4053958"/>
                <a:ext cx="30676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NZ" sz="2400" i="1">
                          <a:latin typeface="Cambria Math"/>
                        </a:rPr>
                        <m:t>=</m:t>
                      </m:r>
                      <m:r>
                        <a:rPr lang="en-NZ" sz="240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h</m:t>
                      </m:r>
                      <m:r>
                        <a:rPr lang="en-NZ" sz="2400" i="1" baseline="-25000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NZ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2400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NZ" sz="2400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2400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400" i="1" baseline="-25000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2400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400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400" i="1" baseline="-25000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2400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135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812" y="4053958"/>
                <a:ext cx="3067699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948104" y="2066925"/>
            <a:ext cx="271229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350" dirty="0">
                <a:solidFill>
                  <a:srgbClr val="FF0000"/>
                </a:solidFill>
                <a:latin typeface="Tahoma" pitchFamily="34" charset="0"/>
              </a:rPr>
              <a:t>y</a:t>
            </a: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3245708" y="2302060"/>
            <a:ext cx="3503687" cy="1492583"/>
          </a:xfrm>
          <a:custGeom>
            <a:avLst/>
            <a:gdLst>
              <a:gd name="T0" fmla="*/ 0 w 2304"/>
              <a:gd name="T1" fmla="*/ 0 h 1824"/>
              <a:gd name="T2" fmla="*/ 0 w 2304"/>
              <a:gd name="T3" fmla="*/ 1824 h 1824"/>
              <a:gd name="T4" fmla="*/ 2304 w 2304"/>
              <a:gd name="T5" fmla="*/ 1824 h 1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04" h="1824">
                <a:moveTo>
                  <a:pt x="0" y="0"/>
                </a:moveTo>
                <a:lnTo>
                  <a:pt x="0" y="1824"/>
                </a:lnTo>
                <a:lnTo>
                  <a:pt x="2304" y="1824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10" name="Text Box 37"/>
          <p:cNvSpPr txBox="1">
            <a:spLocks noChangeArrowheads="1"/>
          </p:cNvSpPr>
          <p:nvPr/>
        </p:nvSpPr>
        <p:spPr bwMode="auto">
          <a:xfrm>
            <a:off x="6349281" y="3820206"/>
            <a:ext cx="26962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350" dirty="0">
                <a:latin typeface="Tahoma" pitchFamily="34" charset="0"/>
              </a:rPr>
              <a:t>x</a:t>
            </a:r>
          </a:p>
        </p:txBody>
      </p:sp>
      <p:sp>
        <p:nvSpPr>
          <p:cNvPr id="11" name="Multiply 10"/>
          <p:cNvSpPr/>
          <p:nvPr/>
        </p:nvSpPr>
        <p:spPr>
          <a:xfrm>
            <a:off x="4487687" y="3019425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Multiply 11"/>
          <p:cNvSpPr/>
          <p:nvPr/>
        </p:nvSpPr>
        <p:spPr>
          <a:xfrm>
            <a:off x="4286250" y="2867025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Multiply 12"/>
          <p:cNvSpPr/>
          <p:nvPr/>
        </p:nvSpPr>
        <p:spPr>
          <a:xfrm>
            <a:off x="3971925" y="302418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Multiply 13"/>
          <p:cNvSpPr/>
          <p:nvPr/>
        </p:nvSpPr>
        <p:spPr>
          <a:xfrm>
            <a:off x="4988719" y="255746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Multiply 14"/>
          <p:cNvSpPr/>
          <p:nvPr/>
        </p:nvSpPr>
        <p:spPr>
          <a:xfrm>
            <a:off x="4587700" y="2809875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Multiply 15"/>
          <p:cNvSpPr/>
          <p:nvPr/>
        </p:nvSpPr>
        <p:spPr>
          <a:xfrm>
            <a:off x="4371975" y="246221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Multiply 16"/>
          <p:cNvSpPr/>
          <p:nvPr/>
        </p:nvSpPr>
        <p:spPr>
          <a:xfrm>
            <a:off x="5161581" y="226695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Multiply 17"/>
          <p:cNvSpPr/>
          <p:nvPr/>
        </p:nvSpPr>
        <p:spPr>
          <a:xfrm>
            <a:off x="4730575" y="246221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Multiply 18"/>
          <p:cNvSpPr/>
          <p:nvPr/>
        </p:nvSpPr>
        <p:spPr>
          <a:xfrm>
            <a:off x="3914775" y="334089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Multiply 19"/>
          <p:cNvSpPr/>
          <p:nvPr/>
        </p:nvSpPr>
        <p:spPr>
          <a:xfrm>
            <a:off x="4029075" y="345519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Multiply 20"/>
          <p:cNvSpPr/>
          <p:nvPr/>
        </p:nvSpPr>
        <p:spPr>
          <a:xfrm>
            <a:off x="4143375" y="356949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Multiply 21"/>
          <p:cNvSpPr/>
          <p:nvPr/>
        </p:nvSpPr>
        <p:spPr>
          <a:xfrm>
            <a:off x="4760477" y="3121819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Multiply 22"/>
          <p:cNvSpPr/>
          <p:nvPr/>
        </p:nvSpPr>
        <p:spPr>
          <a:xfrm>
            <a:off x="6066235" y="270033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Multiply 23"/>
          <p:cNvSpPr/>
          <p:nvPr/>
        </p:nvSpPr>
        <p:spPr>
          <a:xfrm>
            <a:off x="4287662" y="3274219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Multiply 24"/>
          <p:cNvSpPr/>
          <p:nvPr/>
        </p:nvSpPr>
        <p:spPr>
          <a:xfrm>
            <a:off x="5503069" y="218997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Multiply 25"/>
          <p:cNvSpPr/>
          <p:nvPr/>
        </p:nvSpPr>
        <p:spPr>
          <a:xfrm>
            <a:off x="5467350" y="246935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Multiply 26"/>
          <p:cNvSpPr/>
          <p:nvPr/>
        </p:nvSpPr>
        <p:spPr>
          <a:xfrm>
            <a:off x="4551981" y="333375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Multiply 27"/>
          <p:cNvSpPr/>
          <p:nvPr/>
        </p:nvSpPr>
        <p:spPr>
          <a:xfrm>
            <a:off x="5016325" y="311943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Multiply 28"/>
          <p:cNvSpPr/>
          <p:nvPr/>
        </p:nvSpPr>
        <p:spPr>
          <a:xfrm>
            <a:off x="4497212" y="362188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Multiply 29"/>
          <p:cNvSpPr/>
          <p:nvPr/>
        </p:nvSpPr>
        <p:spPr>
          <a:xfrm>
            <a:off x="4772025" y="3438525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Multiply 30"/>
          <p:cNvSpPr/>
          <p:nvPr/>
        </p:nvSpPr>
        <p:spPr>
          <a:xfrm>
            <a:off x="5282056" y="295989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Multiply 31"/>
          <p:cNvSpPr/>
          <p:nvPr/>
        </p:nvSpPr>
        <p:spPr>
          <a:xfrm>
            <a:off x="5429250" y="2797969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Multiply 32"/>
          <p:cNvSpPr/>
          <p:nvPr/>
        </p:nvSpPr>
        <p:spPr>
          <a:xfrm>
            <a:off x="5062538" y="332898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Multiply 33"/>
          <p:cNvSpPr/>
          <p:nvPr/>
        </p:nvSpPr>
        <p:spPr>
          <a:xfrm>
            <a:off x="5331619" y="3217069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Multiply 34"/>
          <p:cNvSpPr/>
          <p:nvPr/>
        </p:nvSpPr>
        <p:spPr>
          <a:xfrm>
            <a:off x="5598319" y="312896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Multiply 35"/>
          <p:cNvSpPr/>
          <p:nvPr/>
        </p:nvSpPr>
        <p:spPr>
          <a:xfrm>
            <a:off x="5111055" y="2874169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Multiply 36"/>
          <p:cNvSpPr/>
          <p:nvPr/>
        </p:nvSpPr>
        <p:spPr>
          <a:xfrm>
            <a:off x="5367781" y="341233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Multiply 37"/>
          <p:cNvSpPr/>
          <p:nvPr/>
        </p:nvSpPr>
        <p:spPr>
          <a:xfrm>
            <a:off x="5803107" y="234315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Multiply 38"/>
          <p:cNvSpPr/>
          <p:nvPr/>
        </p:nvSpPr>
        <p:spPr>
          <a:xfrm>
            <a:off x="6066235" y="212645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Multiply 39"/>
          <p:cNvSpPr/>
          <p:nvPr/>
        </p:nvSpPr>
        <p:spPr>
          <a:xfrm>
            <a:off x="4939605" y="282416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Multiply 40"/>
          <p:cNvSpPr/>
          <p:nvPr/>
        </p:nvSpPr>
        <p:spPr>
          <a:xfrm>
            <a:off x="5662614" y="263604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2" name="Multiply 41"/>
          <p:cNvSpPr/>
          <p:nvPr/>
        </p:nvSpPr>
        <p:spPr>
          <a:xfrm>
            <a:off x="6017419" y="250031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Multiply 42"/>
          <p:cNvSpPr/>
          <p:nvPr/>
        </p:nvSpPr>
        <p:spPr>
          <a:xfrm>
            <a:off x="6274594" y="255746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Multiply 43"/>
          <p:cNvSpPr/>
          <p:nvPr/>
        </p:nvSpPr>
        <p:spPr>
          <a:xfrm>
            <a:off x="5815014" y="287893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Multiply 44"/>
          <p:cNvSpPr/>
          <p:nvPr/>
        </p:nvSpPr>
        <p:spPr>
          <a:xfrm>
            <a:off x="6338888" y="220503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Multiply 45"/>
          <p:cNvSpPr/>
          <p:nvPr/>
        </p:nvSpPr>
        <p:spPr>
          <a:xfrm>
            <a:off x="5674519" y="290750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Multiply 46"/>
          <p:cNvSpPr/>
          <p:nvPr/>
        </p:nvSpPr>
        <p:spPr>
          <a:xfrm>
            <a:off x="5788819" y="302180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8" name="Multiply 47"/>
          <p:cNvSpPr/>
          <p:nvPr/>
        </p:nvSpPr>
        <p:spPr>
          <a:xfrm>
            <a:off x="5915025" y="232886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Multiply 48"/>
          <p:cNvSpPr/>
          <p:nvPr/>
        </p:nvSpPr>
        <p:spPr>
          <a:xfrm>
            <a:off x="5204666" y="2638425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Multiply 49"/>
          <p:cNvSpPr/>
          <p:nvPr/>
        </p:nvSpPr>
        <p:spPr>
          <a:xfrm>
            <a:off x="4229100" y="315515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1" name="Multiply 50"/>
          <p:cNvSpPr/>
          <p:nvPr/>
        </p:nvSpPr>
        <p:spPr>
          <a:xfrm>
            <a:off x="4000500" y="2809875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3252788" y="2343150"/>
            <a:ext cx="3368873" cy="1428750"/>
          </a:xfrm>
          <a:prstGeom prst="line">
            <a:avLst/>
          </a:prstGeom>
          <a:ln w="2540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792088" y="1852225"/>
                <a:ext cx="309444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sz="135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088" y="1852225"/>
                <a:ext cx="309444" cy="295274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696376" y="221694"/>
                <a:ext cx="155115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7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376" y="221694"/>
                <a:ext cx="155115" cy="415498"/>
              </a:xfrm>
              <a:prstGeom prst="rect">
                <a:avLst/>
              </a:prstGeom>
              <a:blipFill>
                <a:blip r:embed="rId6"/>
                <a:stretch>
                  <a:fillRect l="-3846" r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185788" y="209550"/>
                <a:ext cx="138812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7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7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788" y="209550"/>
                <a:ext cx="138812" cy="415498"/>
              </a:xfrm>
              <a:prstGeom prst="rect">
                <a:avLst/>
              </a:prstGeom>
              <a:blipFill>
                <a:blip r:embed="rId7"/>
                <a:stretch>
                  <a:fillRect l="-4348" r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ectangle 226"/>
          <p:cNvSpPr>
            <a:spLocks noChangeArrowheads="1"/>
          </p:cNvSpPr>
          <p:nvPr/>
        </p:nvSpPr>
        <p:spPr bwMode="auto">
          <a:xfrm>
            <a:off x="5715000" y="735508"/>
            <a:ext cx="134541" cy="1345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6" name="Rectangle 226"/>
          <p:cNvSpPr>
            <a:spLocks noChangeArrowheads="1"/>
          </p:cNvSpPr>
          <p:nvPr/>
        </p:nvSpPr>
        <p:spPr bwMode="auto">
          <a:xfrm>
            <a:off x="5715000" y="868874"/>
            <a:ext cx="134541" cy="1345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7" name="Rectangle 226"/>
          <p:cNvSpPr>
            <a:spLocks noChangeArrowheads="1"/>
          </p:cNvSpPr>
          <p:nvPr/>
        </p:nvSpPr>
        <p:spPr bwMode="auto">
          <a:xfrm>
            <a:off x="5715000" y="1003414"/>
            <a:ext cx="134541" cy="1345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4" name="Rectangle 226"/>
          <p:cNvSpPr>
            <a:spLocks noChangeArrowheads="1"/>
          </p:cNvSpPr>
          <p:nvPr/>
        </p:nvSpPr>
        <p:spPr bwMode="auto">
          <a:xfrm>
            <a:off x="5715000" y="1135558"/>
            <a:ext cx="134541" cy="1345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5" name="Rectangle 226"/>
          <p:cNvSpPr>
            <a:spLocks noChangeArrowheads="1"/>
          </p:cNvSpPr>
          <p:nvPr/>
        </p:nvSpPr>
        <p:spPr bwMode="auto">
          <a:xfrm>
            <a:off x="5715000" y="1249858"/>
            <a:ext cx="134541" cy="1345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2" name="Rectangle 226"/>
          <p:cNvSpPr>
            <a:spLocks noChangeArrowheads="1"/>
          </p:cNvSpPr>
          <p:nvPr/>
        </p:nvSpPr>
        <p:spPr bwMode="auto">
          <a:xfrm>
            <a:off x="5715000" y="1384398"/>
            <a:ext cx="134541" cy="1345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3" name="Rectangle 226"/>
          <p:cNvSpPr>
            <a:spLocks noChangeArrowheads="1"/>
          </p:cNvSpPr>
          <p:nvPr/>
        </p:nvSpPr>
        <p:spPr bwMode="auto">
          <a:xfrm>
            <a:off x="5715000" y="1517764"/>
            <a:ext cx="134541" cy="1345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4" name="Rectangle 226"/>
          <p:cNvSpPr>
            <a:spLocks noChangeArrowheads="1"/>
          </p:cNvSpPr>
          <p:nvPr/>
        </p:nvSpPr>
        <p:spPr bwMode="auto">
          <a:xfrm>
            <a:off x="6248400" y="733112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5" name="Rectangle 226"/>
          <p:cNvSpPr>
            <a:spLocks noChangeArrowheads="1"/>
          </p:cNvSpPr>
          <p:nvPr/>
        </p:nvSpPr>
        <p:spPr bwMode="auto">
          <a:xfrm>
            <a:off x="6248400" y="866478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6" name="Rectangle 226"/>
          <p:cNvSpPr>
            <a:spLocks noChangeArrowheads="1"/>
          </p:cNvSpPr>
          <p:nvPr/>
        </p:nvSpPr>
        <p:spPr bwMode="auto">
          <a:xfrm>
            <a:off x="6248400" y="1001018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7" name="Rectangle 226"/>
          <p:cNvSpPr>
            <a:spLocks noChangeArrowheads="1"/>
          </p:cNvSpPr>
          <p:nvPr/>
        </p:nvSpPr>
        <p:spPr bwMode="auto">
          <a:xfrm>
            <a:off x="6248400" y="1133162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8" name="Rectangle 226"/>
          <p:cNvSpPr>
            <a:spLocks noChangeArrowheads="1"/>
          </p:cNvSpPr>
          <p:nvPr/>
        </p:nvSpPr>
        <p:spPr bwMode="auto">
          <a:xfrm>
            <a:off x="6248400" y="1247462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9" name="Rectangle 226"/>
          <p:cNvSpPr>
            <a:spLocks noChangeArrowheads="1"/>
          </p:cNvSpPr>
          <p:nvPr/>
        </p:nvSpPr>
        <p:spPr bwMode="auto">
          <a:xfrm>
            <a:off x="6248400" y="1382002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90" name="Rectangle 226"/>
          <p:cNvSpPr>
            <a:spLocks noChangeArrowheads="1"/>
          </p:cNvSpPr>
          <p:nvPr/>
        </p:nvSpPr>
        <p:spPr bwMode="auto">
          <a:xfrm>
            <a:off x="6248400" y="1515368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93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1450" y="329486"/>
            <a:ext cx="4650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Bivariate linear regression – predicting the price of a house using two </a:t>
            </a:r>
            <a:r>
              <a:rPr lang="en-US" b="1" dirty="0" smtClean="0"/>
              <a:t>features (two </a:t>
            </a:r>
            <a:r>
              <a:rPr lang="en-US" b="1" dirty="0"/>
              <a:t>independent variable)</a:t>
            </a:r>
          </a:p>
          <a:p>
            <a:endParaRPr lang="en-US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08075"/>
              </p:ext>
            </p:extLst>
          </p:nvPr>
        </p:nvGraphicFramePr>
        <p:xfrm>
          <a:off x="457200" y="1543050"/>
          <a:ext cx="3193576" cy="183339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3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1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4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4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4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4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4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5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5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smtClean="0">
                          <a:effectLst/>
                          <a:latin typeface="+mj-lt"/>
                        </a:rPr>
                        <a:t>2104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10929" y="1872438"/>
                <a:ext cx="365806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𝑥</m:t>
                      </m:r>
                      <m:r>
                        <a:rPr lang="en-NZ" sz="1350" i="1" baseline="-2500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1350" baseline="-25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29" y="1872438"/>
                <a:ext cx="365806" cy="2952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33625" y="1885950"/>
                <a:ext cx="339004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sz="1350" i="1">
                        <a:latin typeface="Cambria Math"/>
                      </a:rPr>
                      <m:t>𝑥</m:t>
                    </m:r>
                  </m:oMath>
                </a14:m>
                <a:r>
                  <a:rPr lang="en-US" sz="1350" baseline="-25000" dirty="0"/>
                  <a:t>2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625" y="1885950"/>
                <a:ext cx="339004" cy="295274"/>
              </a:xfrm>
              <a:prstGeom prst="rect">
                <a:avLst/>
              </a:prstGeom>
              <a:blipFill>
                <a:blip r:embed="rId3"/>
                <a:stretch>
                  <a:fillRect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89163" y="1881133"/>
                <a:ext cx="309444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sz="135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63" y="1881133"/>
                <a:ext cx="309444" cy="295274"/>
              </a:xfrm>
              <a:prstGeom prst="rect">
                <a:avLst/>
              </a:prstGeom>
              <a:blipFill>
                <a:blip r:embed="rId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71450" y="3742524"/>
                <a:ext cx="3943350" cy="408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100" i="1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NZ" sz="2100" i="1">
                          <a:latin typeface="Cambria Math"/>
                        </a:rPr>
                        <m:t>=</m:t>
                      </m:r>
                      <m:r>
                        <a:rPr lang="en-NZ" sz="210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h</m:t>
                      </m:r>
                      <m:r>
                        <a:rPr lang="en-NZ" sz="2100" i="1" baseline="-2500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NZ" sz="21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2100" i="1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NZ" sz="2100" i="1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2100" i="1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2100" i="1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2100" i="1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2100" i="1" baseline="-2500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2100" i="1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NZ" sz="2100" i="1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2100" i="1" baseline="-2500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en-US" sz="2100" baseline="-25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" y="3742524"/>
                <a:ext cx="3943350" cy="408060"/>
              </a:xfrm>
              <a:prstGeom prst="rect">
                <a:avLst/>
              </a:prstGeom>
              <a:blipFill>
                <a:blip r:embed="rId5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l="56245" t="53257"/>
          <a:stretch/>
        </p:blipFill>
        <p:spPr bwMode="auto">
          <a:xfrm>
            <a:off x="4286251" y="2588419"/>
            <a:ext cx="2402681" cy="1640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55222" y="4002947"/>
                <a:ext cx="365806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𝑥</m:t>
                      </m:r>
                      <m:r>
                        <a:rPr lang="en-NZ" sz="1350" i="1" baseline="-2500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1350" baseline="-25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222" y="4002947"/>
                <a:ext cx="365806" cy="2952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276775" y="3902095"/>
                <a:ext cx="339004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sz="1350" i="1">
                        <a:latin typeface="Cambria Math"/>
                      </a:rPr>
                      <m:t>𝑥</m:t>
                    </m:r>
                  </m:oMath>
                </a14:m>
                <a:r>
                  <a:rPr lang="en-US" sz="1350" baseline="-25000" dirty="0"/>
                  <a:t>2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775" y="3902095"/>
                <a:ext cx="339004" cy="295274"/>
              </a:xfrm>
              <a:prstGeom prst="rect">
                <a:avLst/>
              </a:prstGeom>
              <a:blipFill>
                <a:blip r:embed="rId8"/>
                <a:stretch>
                  <a:fillRect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35538" y="2802733"/>
                <a:ext cx="309444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sz="135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538" y="2802733"/>
                <a:ext cx="309444" cy="295274"/>
              </a:xfrm>
              <a:prstGeom prst="rect">
                <a:avLst/>
              </a:prstGeom>
              <a:blipFill>
                <a:blip r:embed="rId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696376" y="610136"/>
                <a:ext cx="155115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7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376" y="610136"/>
                <a:ext cx="155115" cy="415498"/>
              </a:xfrm>
              <a:prstGeom prst="rect">
                <a:avLst/>
              </a:prstGeom>
              <a:blipFill>
                <a:blip r:embed="rId9"/>
                <a:stretch>
                  <a:fillRect l="-3846" r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6423730" y="597992"/>
                <a:ext cx="138812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7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730" y="597992"/>
                <a:ext cx="138812" cy="415498"/>
              </a:xfrm>
              <a:prstGeom prst="rect">
                <a:avLst/>
              </a:prstGeom>
              <a:blipFill>
                <a:blip r:embed="rId10"/>
                <a:stretch>
                  <a:fillRect l="-4348" r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226"/>
          <p:cNvSpPr>
            <a:spLocks noChangeArrowheads="1"/>
          </p:cNvSpPr>
          <p:nvPr/>
        </p:nvSpPr>
        <p:spPr bwMode="auto">
          <a:xfrm>
            <a:off x="5657850" y="1083454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6" name="Rectangle 226"/>
          <p:cNvSpPr>
            <a:spLocks noChangeArrowheads="1"/>
          </p:cNvSpPr>
          <p:nvPr/>
        </p:nvSpPr>
        <p:spPr bwMode="auto">
          <a:xfrm>
            <a:off x="5657850" y="1216820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7" name="Rectangle 226"/>
          <p:cNvSpPr>
            <a:spLocks noChangeArrowheads="1"/>
          </p:cNvSpPr>
          <p:nvPr/>
        </p:nvSpPr>
        <p:spPr bwMode="auto">
          <a:xfrm>
            <a:off x="5657850" y="1351360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8" name="Rectangle 226"/>
          <p:cNvSpPr>
            <a:spLocks noChangeArrowheads="1"/>
          </p:cNvSpPr>
          <p:nvPr/>
        </p:nvSpPr>
        <p:spPr bwMode="auto">
          <a:xfrm>
            <a:off x="5657850" y="1483504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9" name="Rectangle 226"/>
          <p:cNvSpPr>
            <a:spLocks noChangeArrowheads="1"/>
          </p:cNvSpPr>
          <p:nvPr/>
        </p:nvSpPr>
        <p:spPr bwMode="auto">
          <a:xfrm>
            <a:off x="5657850" y="1597804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0" name="Rectangle 226"/>
          <p:cNvSpPr>
            <a:spLocks noChangeArrowheads="1"/>
          </p:cNvSpPr>
          <p:nvPr/>
        </p:nvSpPr>
        <p:spPr bwMode="auto">
          <a:xfrm>
            <a:off x="5657850" y="1732344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1" name="Rectangle 226"/>
          <p:cNvSpPr>
            <a:spLocks noChangeArrowheads="1"/>
          </p:cNvSpPr>
          <p:nvPr/>
        </p:nvSpPr>
        <p:spPr bwMode="auto">
          <a:xfrm>
            <a:off x="5657850" y="1865710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2" name="Rectangle 226"/>
          <p:cNvSpPr>
            <a:spLocks noChangeArrowheads="1"/>
          </p:cNvSpPr>
          <p:nvPr/>
        </p:nvSpPr>
        <p:spPr bwMode="auto">
          <a:xfrm>
            <a:off x="6428001" y="1083454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3" name="Rectangle 226"/>
          <p:cNvSpPr>
            <a:spLocks noChangeArrowheads="1"/>
          </p:cNvSpPr>
          <p:nvPr/>
        </p:nvSpPr>
        <p:spPr bwMode="auto">
          <a:xfrm>
            <a:off x="6428001" y="1216820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4" name="Rectangle 226"/>
          <p:cNvSpPr>
            <a:spLocks noChangeArrowheads="1"/>
          </p:cNvSpPr>
          <p:nvPr/>
        </p:nvSpPr>
        <p:spPr bwMode="auto">
          <a:xfrm>
            <a:off x="6428001" y="1351360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5" name="Rectangle 226"/>
          <p:cNvSpPr>
            <a:spLocks noChangeArrowheads="1"/>
          </p:cNvSpPr>
          <p:nvPr/>
        </p:nvSpPr>
        <p:spPr bwMode="auto">
          <a:xfrm>
            <a:off x="6428001" y="1483504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6" name="Rectangle 226"/>
          <p:cNvSpPr>
            <a:spLocks noChangeArrowheads="1"/>
          </p:cNvSpPr>
          <p:nvPr/>
        </p:nvSpPr>
        <p:spPr bwMode="auto">
          <a:xfrm>
            <a:off x="6428001" y="1597804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7" name="Rectangle 226"/>
          <p:cNvSpPr>
            <a:spLocks noChangeArrowheads="1"/>
          </p:cNvSpPr>
          <p:nvPr/>
        </p:nvSpPr>
        <p:spPr bwMode="auto">
          <a:xfrm>
            <a:off x="6428001" y="1732344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8" name="Rectangle 226"/>
          <p:cNvSpPr>
            <a:spLocks noChangeArrowheads="1"/>
          </p:cNvSpPr>
          <p:nvPr/>
        </p:nvSpPr>
        <p:spPr bwMode="auto">
          <a:xfrm>
            <a:off x="6428001" y="1865710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9" name="Rectangle 226"/>
          <p:cNvSpPr>
            <a:spLocks noChangeArrowheads="1"/>
          </p:cNvSpPr>
          <p:nvPr/>
        </p:nvSpPr>
        <p:spPr bwMode="auto">
          <a:xfrm>
            <a:off x="5809059" y="1085851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0" name="Rectangle 226"/>
          <p:cNvSpPr>
            <a:spLocks noChangeArrowheads="1"/>
          </p:cNvSpPr>
          <p:nvPr/>
        </p:nvSpPr>
        <p:spPr bwMode="auto">
          <a:xfrm>
            <a:off x="5809059" y="1219217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1" name="Rectangle 226"/>
          <p:cNvSpPr>
            <a:spLocks noChangeArrowheads="1"/>
          </p:cNvSpPr>
          <p:nvPr/>
        </p:nvSpPr>
        <p:spPr bwMode="auto">
          <a:xfrm>
            <a:off x="5809059" y="1353757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2" name="Rectangle 226"/>
          <p:cNvSpPr>
            <a:spLocks noChangeArrowheads="1"/>
          </p:cNvSpPr>
          <p:nvPr/>
        </p:nvSpPr>
        <p:spPr bwMode="auto">
          <a:xfrm>
            <a:off x="5809059" y="1485901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3" name="Rectangle 226"/>
          <p:cNvSpPr>
            <a:spLocks noChangeArrowheads="1"/>
          </p:cNvSpPr>
          <p:nvPr/>
        </p:nvSpPr>
        <p:spPr bwMode="auto">
          <a:xfrm>
            <a:off x="5809059" y="1600201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4" name="Rectangle 226"/>
          <p:cNvSpPr>
            <a:spLocks noChangeArrowheads="1"/>
          </p:cNvSpPr>
          <p:nvPr/>
        </p:nvSpPr>
        <p:spPr bwMode="auto">
          <a:xfrm>
            <a:off x="5809059" y="1734741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5" name="Rectangle 226"/>
          <p:cNvSpPr>
            <a:spLocks noChangeArrowheads="1"/>
          </p:cNvSpPr>
          <p:nvPr/>
        </p:nvSpPr>
        <p:spPr bwMode="auto">
          <a:xfrm>
            <a:off x="5809059" y="1868107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41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822261"/>
              </p:ext>
            </p:extLst>
          </p:nvPr>
        </p:nvGraphicFramePr>
        <p:xfrm>
          <a:off x="171451" y="1203499"/>
          <a:ext cx="5486400" cy="185737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3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6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64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35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4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4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4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4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4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5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5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smtClean="0">
                          <a:effectLst/>
                          <a:latin typeface="+mj-lt"/>
                        </a:rPr>
                        <a:t>2104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9529" y="245399"/>
            <a:ext cx="560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Multivariate linear regression – predicting the price of a house using several features (in this example, </a:t>
            </a:r>
            <a:r>
              <a:rPr lang="en-US" b="1" dirty="0" smtClean="0"/>
              <a:t>4 independent variables)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71451" y="3748140"/>
                <a:ext cx="4229100" cy="881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sz="1500" dirty="0" smtClean="0"/>
                  <a:t>Notation:</a:t>
                </a:r>
                <a:endParaRPr lang="en-US" sz="1500" i="1" dirty="0" smtClean="0"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500" dirty="0" smtClean="0"/>
                  <a:t>= </a:t>
                </a:r>
                <a:r>
                  <a:rPr lang="en-US" sz="1500" dirty="0"/>
                  <a:t>input (features) </a:t>
                </a:r>
                <a:r>
                  <a:rPr lang="en-US" sz="1500" dirty="0" smtClean="0"/>
                  <a:t>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500" dirty="0" smtClean="0"/>
                  <a:t> </a:t>
                </a:r>
                <a:r>
                  <a:rPr lang="en-US" sz="1500" dirty="0" smtClean="0"/>
                  <a:t>training example</a:t>
                </a:r>
                <a:endParaRPr lang="en-US" sz="1500" dirty="0" smtClean="0"/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500" b="0" i="1" baseline="-2500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500" dirty="0" smtClean="0"/>
                  <a:t>= value </a:t>
                </a:r>
                <a:r>
                  <a:rPr lang="en-US" sz="1500" dirty="0"/>
                  <a:t>of </a:t>
                </a:r>
                <a:r>
                  <a:rPr lang="en-US" sz="1500" dirty="0" smtClean="0"/>
                  <a:t>feature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500" dirty="0" smtClean="0"/>
                  <a:t> </a:t>
                </a:r>
                <a:r>
                  <a:rPr lang="en-US" sz="1500" dirty="0"/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500" dirty="0" smtClean="0"/>
                  <a:t> training </a:t>
                </a:r>
                <a:r>
                  <a:rPr lang="en-US" sz="1500" dirty="0"/>
                  <a:t>example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1" y="3748140"/>
                <a:ext cx="4229100" cy="881010"/>
              </a:xfrm>
              <a:prstGeom prst="rect">
                <a:avLst/>
              </a:prstGeom>
              <a:blipFill>
                <a:blip r:embed="rId2"/>
                <a:stretch>
                  <a:fillRect l="-576" t="-1389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343400" y="4022190"/>
                <a:ext cx="2514601" cy="525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NZ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NZ" sz="1350" i="1">
                            <a:latin typeface="Cambria Math"/>
                          </a:rPr>
                          <m:t>        </m:t>
                        </m:r>
                        <m:r>
                          <a:rPr lang="en-NZ" sz="135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NZ" sz="1350" i="1">
                            <a:latin typeface="Cambria Math"/>
                          </a:rPr>
                          <m:t>(3)</m:t>
                        </m:r>
                      </m:sup>
                    </m:sSup>
                    <m:r>
                      <a:rPr lang="en-NZ" sz="135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1350" dirty="0"/>
                  <a:t>[1534,3,2,30]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NZ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NZ" sz="1350" i="1">
                            <a:latin typeface="Cambria Math"/>
                          </a:rPr>
                          <m:t>        </m:t>
                        </m:r>
                        <m:r>
                          <a:rPr lang="en-NZ" sz="1350" i="1">
                            <a:latin typeface="Cambria Math"/>
                          </a:rPr>
                          <m:t>𝑥</m:t>
                        </m:r>
                        <m:r>
                          <a:rPr lang="en-NZ" sz="1350" i="1" baseline="-2500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NZ" sz="1350" i="1">
                            <a:latin typeface="Cambria Math"/>
                          </a:rPr>
                          <m:t>(3)</m:t>
                        </m:r>
                      </m:sup>
                    </m:sSup>
                    <m:r>
                      <a:rPr lang="en-NZ" sz="135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1350" dirty="0"/>
                  <a:t> 3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NZ" sz="1350" i="1">
                            <a:latin typeface="Cambria Math"/>
                          </a:rPr>
                          <m:t>           </m:t>
                        </m:r>
                        <m:r>
                          <a:rPr lang="en-NZ" sz="1350" i="1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NZ" sz="1350" i="1">
                            <a:latin typeface="Cambria Math"/>
                          </a:rPr>
                          <m:t>(3)</m:t>
                        </m:r>
                      </m:sup>
                    </m:sSup>
                    <m:r>
                      <a:rPr lang="en-NZ" sz="1350" i="1">
                        <a:latin typeface="Cambria Math"/>
                      </a:rPr>
                      <m:t>=315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4022190"/>
                <a:ext cx="2514601" cy="525272"/>
              </a:xfrm>
              <a:prstGeom prst="rect">
                <a:avLst/>
              </a:prstGeom>
              <a:blipFill>
                <a:blip r:embed="rId3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2900" y="3114345"/>
                <a:ext cx="5600700" cy="623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100" i="1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NZ" sz="2100" i="1">
                          <a:latin typeface="Cambria Math"/>
                        </a:rPr>
                        <m:t>=</m:t>
                      </m:r>
                      <m:r>
                        <a:rPr lang="en-NZ" sz="2100" i="1">
                          <a:latin typeface="Cambria Math"/>
                        </a:rPr>
                        <m:t>h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NZ" sz="21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21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NZ" sz="21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3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3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4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4</m:t>
                      </m:r>
                    </m:oMath>
                  </m:oMathPara>
                </a14:m>
                <a:endParaRPr lang="en-US" sz="2100" baseline="-25000" dirty="0"/>
              </a:p>
              <a:p>
                <a:endParaRPr lang="en-US" sz="2100" baseline="-25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3114345"/>
                <a:ext cx="5600700" cy="6235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21708" y="1543050"/>
                <a:ext cx="365806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𝑥</m:t>
                      </m:r>
                      <m:r>
                        <a:rPr lang="en-NZ" sz="1350" i="1" baseline="-2500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1350" baseline="-25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08" y="1543050"/>
                <a:ext cx="365806" cy="2952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544403" y="1556562"/>
                <a:ext cx="339004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sz="1350" i="1">
                        <a:latin typeface="Cambria Math"/>
                      </a:rPr>
                      <m:t>𝑥</m:t>
                    </m:r>
                  </m:oMath>
                </a14:m>
                <a:r>
                  <a:rPr lang="en-US" sz="1350" baseline="-25000" dirty="0"/>
                  <a:t>2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403" y="1556562"/>
                <a:ext cx="339004" cy="295274"/>
              </a:xfrm>
              <a:prstGeom prst="rect">
                <a:avLst/>
              </a:prstGeom>
              <a:blipFill>
                <a:blip r:embed="rId6"/>
                <a:stretch>
                  <a:fillRect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972049" y="1564481"/>
                <a:ext cx="309444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sz="135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049" y="1564481"/>
                <a:ext cx="309444" cy="295274"/>
              </a:xfrm>
              <a:prstGeom prst="rect">
                <a:avLst/>
              </a:prstGeom>
              <a:blipFill>
                <a:blip r:embed="rId7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787341" y="1550969"/>
                <a:ext cx="365806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𝑥</m:t>
                      </m:r>
                      <m:r>
                        <a:rPr lang="en-NZ" sz="1350" i="1" baseline="-25000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sz="1350" baseline="-25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341" y="1550969"/>
                <a:ext cx="365806" cy="2952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888605" y="1556562"/>
                <a:ext cx="339004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sz="1350" i="1">
                        <a:latin typeface="Cambria Math"/>
                      </a:rPr>
                      <m:t>𝑥</m:t>
                    </m:r>
                  </m:oMath>
                </a14:m>
                <a:r>
                  <a:rPr lang="en-US" sz="1350" baseline="-25000" dirty="0"/>
                  <a:t>4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605" y="1556562"/>
                <a:ext cx="339004" cy="295274"/>
              </a:xfrm>
              <a:prstGeom prst="rect">
                <a:avLst/>
              </a:prstGeom>
              <a:blipFill>
                <a:blip r:embed="rId9"/>
                <a:stretch>
                  <a:fillRect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153576" y="610136"/>
                <a:ext cx="155115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7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576" y="610136"/>
                <a:ext cx="155115" cy="415498"/>
              </a:xfrm>
              <a:prstGeom prst="rect">
                <a:avLst/>
              </a:prstGeom>
              <a:blipFill>
                <a:blip r:embed="rId10"/>
                <a:stretch>
                  <a:fillRect l="-3846" r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662038" y="597992"/>
                <a:ext cx="138812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7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038" y="597992"/>
                <a:ext cx="138812" cy="415498"/>
              </a:xfrm>
              <a:prstGeom prst="rect">
                <a:avLst/>
              </a:prstGeom>
              <a:blipFill>
                <a:blip r:embed="rId11"/>
                <a:stretch>
                  <a:fillRect r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226"/>
          <p:cNvSpPr>
            <a:spLocks noChangeArrowheads="1"/>
          </p:cNvSpPr>
          <p:nvPr/>
        </p:nvSpPr>
        <p:spPr bwMode="auto">
          <a:xfrm>
            <a:off x="6266259" y="1083454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1" name="Rectangle 226"/>
          <p:cNvSpPr>
            <a:spLocks noChangeArrowheads="1"/>
          </p:cNvSpPr>
          <p:nvPr/>
        </p:nvSpPr>
        <p:spPr bwMode="auto">
          <a:xfrm>
            <a:off x="6266259" y="1216820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2" name="Rectangle 226"/>
          <p:cNvSpPr>
            <a:spLocks noChangeArrowheads="1"/>
          </p:cNvSpPr>
          <p:nvPr/>
        </p:nvSpPr>
        <p:spPr bwMode="auto">
          <a:xfrm>
            <a:off x="6266259" y="1351360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3" name="Rectangle 226"/>
          <p:cNvSpPr>
            <a:spLocks noChangeArrowheads="1"/>
          </p:cNvSpPr>
          <p:nvPr/>
        </p:nvSpPr>
        <p:spPr bwMode="auto">
          <a:xfrm>
            <a:off x="6266259" y="1483504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4" name="Rectangle 226"/>
          <p:cNvSpPr>
            <a:spLocks noChangeArrowheads="1"/>
          </p:cNvSpPr>
          <p:nvPr/>
        </p:nvSpPr>
        <p:spPr bwMode="auto">
          <a:xfrm>
            <a:off x="6266259" y="1597804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5" name="Rectangle 226"/>
          <p:cNvSpPr>
            <a:spLocks noChangeArrowheads="1"/>
          </p:cNvSpPr>
          <p:nvPr/>
        </p:nvSpPr>
        <p:spPr bwMode="auto">
          <a:xfrm>
            <a:off x="6266259" y="1732344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6" name="Rectangle 226"/>
          <p:cNvSpPr>
            <a:spLocks noChangeArrowheads="1"/>
          </p:cNvSpPr>
          <p:nvPr/>
        </p:nvSpPr>
        <p:spPr bwMode="auto">
          <a:xfrm>
            <a:off x="6266259" y="1865710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7" name="Rectangle 226"/>
          <p:cNvSpPr>
            <a:spLocks noChangeArrowheads="1"/>
          </p:cNvSpPr>
          <p:nvPr/>
        </p:nvSpPr>
        <p:spPr bwMode="auto">
          <a:xfrm>
            <a:off x="6666309" y="1083454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8" name="Rectangle 226"/>
          <p:cNvSpPr>
            <a:spLocks noChangeArrowheads="1"/>
          </p:cNvSpPr>
          <p:nvPr/>
        </p:nvSpPr>
        <p:spPr bwMode="auto">
          <a:xfrm>
            <a:off x="6666309" y="1216820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9" name="Rectangle 226"/>
          <p:cNvSpPr>
            <a:spLocks noChangeArrowheads="1"/>
          </p:cNvSpPr>
          <p:nvPr/>
        </p:nvSpPr>
        <p:spPr bwMode="auto">
          <a:xfrm>
            <a:off x="6666309" y="1351360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0" name="Rectangle 226"/>
          <p:cNvSpPr>
            <a:spLocks noChangeArrowheads="1"/>
          </p:cNvSpPr>
          <p:nvPr/>
        </p:nvSpPr>
        <p:spPr bwMode="auto">
          <a:xfrm>
            <a:off x="6666309" y="1483504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1" name="Rectangle 226"/>
          <p:cNvSpPr>
            <a:spLocks noChangeArrowheads="1"/>
          </p:cNvSpPr>
          <p:nvPr/>
        </p:nvSpPr>
        <p:spPr bwMode="auto">
          <a:xfrm>
            <a:off x="6666309" y="1597804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2" name="Rectangle 226"/>
          <p:cNvSpPr>
            <a:spLocks noChangeArrowheads="1"/>
          </p:cNvSpPr>
          <p:nvPr/>
        </p:nvSpPr>
        <p:spPr bwMode="auto">
          <a:xfrm>
            <a:off x="6666309" y="1732344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3" name="Rectangle 226"/>
          <p:cNvSpPr>
            <a:spLocks noChangeArrowheads="1"/>
          </p:cNvSpPr>
          <p:nvPr/>
        </p:nvSpPr>
        <p:spPr bwMode="auto">
          <a:xfrm>
            <a:off x="6666309" y="1865710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4" name="Rectangle 226"/>
          <p:cNvSpPr>
            <a:spLocks noChangeArrowheads="1"/>
          </p:cNvSpPr>
          <p:nvPr/>
        </p:nvSpPr>
        <p:spPr bwMode="auto">
          <a:xfrm>
            <a:off x="6400800" y="1085851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5" name="Rectangle 226"/>
          <p:cNvSpPr>
            <a:spLocks noChangeArrowheads="1"/>
          </p:cNvSpPr>
          <p:nvPr/>
        </p:nvSpPr>
        <p:spPr bwMode="auto">
          <a:xfrm>
            <a:off x="6400800" y="1219217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6" name="Rectangle 226"/>
          <p:cNvSpPr>
            <a:spLocks noChangeArrowheads="1"/>
          </p:cNvSpPr>
          <p:nvPr/>
        </p:nvSpPr>
        <p:spPr bwMode="auto">
          <a:xfrm>
            <a:off x="6400800" y="1353757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7" name="Rectangle 226"/>
          <p:cNvSpPr>
            <a:spLocks noChangeArrowheads="1"/>
          </p:cNvSpPr>
          <p:nvPr/>
        </p:nvSpPr>
        <p:spPr bwMode="auto">
          <a:xfrm>
            <a:off x="6400800" y="1485901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8" name="Rectangle 226"/>
          <p:cNvSpPr>
            <a:spLocks noChangeArrowheads="1"/>
          </p:cNvSpPr>
          <p:nvPr/>
        </p:nvSpPr>
        <p:spPr bwMode="auto">
          <a:xfrm>
            <a:off x="6400800" y="1600201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9" name="Rectangle 226"/>
          <p:cNvSpPr>
            <a:spLocks noChangeArrowheads="1"/>
          </p:cNvSpPr>
          <p:nvPr/>
        </p:nvSpPr>
        <p:spPr bwMode="auto">
          <a:xfrm>
            <a:off x="6400800" y="1734741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0" name="Rectangle 226"/>
          <p:cNvSpPr>
            <a:spLocks noChangeArrowheads="1"/>
          </p:cNvSpPr>
          <p:nvPr/>
        </p:nvSpPr>
        <p:spPr bwMode="auto">
          <a:xfrm>
            <a:off x="6400800" y="1868107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1" name="Rectangle 226"/>
          <p:cNvSpPr>
            <a:spLocks noChangeArrowheads="1"/>
          </p:cNvSpPr>
          <p:nvPr/>
        </p:nvSpPr>
        <p:spPr bwMode="auto">
          <a:xfrm>
            <a:off x="6000750" y="1085851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2" name="Rectangle 226"/>
          <p:cNvSpPr>
            <a:spLocks noChangeArrowheads="1"/>
          </p:cNvSpPr>
          <p:nvPr/>
        </p:nvSpPr>
        <p:spPr bwMode="auto">
          <a:xfrm>
            <a:off x="6000750" y="1219217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3" name="Rectangle 226"/>
          <p:cNvSpPr>
            <a:spLocks noChangeArrowheads="1"/>
          </p:cNvSpPr>
          <p:nvPr/>
        </p:nvSpPr>
        <p:spPr bwMode="auto">
          <a:xfrm>
            <a:off x="6000750" y="1353757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4" name="Rectangle 226"/>
          <p:cNvSpPr>
            <a:spLocks noChangeArrowheads="1"/>
          </p:cNvSpPr>
          <p:nvPr/>
        </p:nvSpPr>
        <p:spPr bwMode="auto">
          <a:xfrm>
            <a:off x="6000750" y="1485901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5" name="Rectangle 226"/>
          <p:cNvSpPr>
            <a:spLocks noChangeArrowheads="1"/>
          </p:cNvSpPr>
          <p:nvPr/>
        </p:nvSpPr>
        <p:spPr bwMode="auto">
          <a:xfrm>
            <a:off x="6000750" y="1600201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6" name="Rectangle 226"/>
          <p:cNvSpPr>
            <a:spLocks noChangeArrowheads="1"/>
          </p:cNvSpPr>
          <p:nvPr/>
        </p:nvSpPr>
        <p:spPr bwMode="auto">
          <a:xfrm>
            <a:off x="6000750" y="1734741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7" name="Rectangle 226"/>
          <p:cNvSpPr>
            <a:spLocks noChangeArrowheads="1"/>
          </p:cNvSpPr>
          <p:nvPr/>
        </p:nvSpPr>
        <p:spPr bwMode="auto">
          <a:xfrm>
            <a:off x="6000750" y="1868107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8" name="Rectangle 226"/>
          <p:cNvSpPr>
            <a:spLocks noChangeArrowheads="1"/>
          </p:cNvSpPr>
          <p:nvPr/>
        </p:nvSpPr>
        <p:spPr bwMode="auto">
          <a:xfrm>
            <a:off x="6135291" y="1083454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9" name="Rectangle 226"/>
          <p:cNvSpPr>
            <a:spLocks noChangeArrowheads="1"/>
          </p:cNvSpPr>
          <p:nvPr/>
        </p:nvSpPr>
        <p:spPr bwMode="auto">
          <a:xfrm>
            <a:off x="6135291" y="1216820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0" name="Rectangle 226"/>
          <p:cNvSpPr>
            <a:spLocks noChangeArrowheads="1"/>
          </p:cNvSpPr>
          <p:nvPr/>
        </p:nvSpPr>
        <p:spPr bwMode="auto">
          <a:xfrm>
            <a:off x="6135291" y="1351360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1" name="Rectangle 226"/>
          <p:cNvSpPr>
            <a:spLocks noChangeArrowheads="1"/>
          </p:cNvSpPr>
          <p:nvPr/>
        </p:nvSpPr>
        <p:spPr bwMode="auto">
          <a:xfrm>
            <a:off x="6135291" y="1483504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2" name="Rectangle 226"/>
          <p:cNvSpPr>
            <a:spLocks noChangeArrowheads="1"/>
          </p:cNvSpPr>
          <p:nvPr/>
        </p:nvSpPr>
        <p:spPr bwMode="auto">
          <a:xfrm>
            <a:off x="6135291" y="1597804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3" name="Rectangle 226"/>
          <p:cNvSpPr>
            <a:spLocks noChangeArrowheads="1"/>
          </p:cNvSpPr>
          <p:nvPr/>
        </p:nvSpPr>
        <p:spPr bwMode="auto">
          <a:xfrm>
            <a:off x="6135291" y="1732344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4" name="Rectangle 226"/>
          <p:cNvSpPr>
            <a:spLocks noChangeArrowheads="1"/>
          </p:cNvSpPr>
          <p:nvPr/>
        </p:nvSpPr>
        <p:spPr bwMode="auto">
          <a:xfrm>
            <a:off x="6135291" y="1865710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50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 smtClean="0"/>
              <a:t>Hyperplanes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118139"/>
            <a:ext cx="3829050" cy="2346159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A </a:t>
            </a:r>
            <a:r>
              <a:rPr lang="en-US" dirty="0" err="1"/>
              <a:t>hyperplane</a:t>
            </a:r>
            <a:r>
              <a:rPr lang="en-US" dirty="0"/>
              <a:t> is a subspace of one dimension less than its ambient space </a:t>
            </a:r>
          </a:p>
          <a:p>
            <a:endParaRPr lang="en-US" dirty="0"/>
          </a:p>
          <a:p>
            <a:r>
              <a:rPr lang="en-US" dirty="0"/>
              <a:t>If a space is 3-dimensional then its hyperplanes are the 2-dimensional </a:t>
            </a:r>
            <a:r>
              <a:rPr lang="en-US" dirty="0" smtClean="0"/>
              <a:t>planes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the space is 2-dimensional, its </a:t>
            </a:r>
            <a:r>
              <a:rPr lang="en-US" dirty="0" err="1"/>
              <a:t>hyperplanes</a:t>
            </a:r>
            <a:r>
              <a:rPr lang="en-US" dirty="0"/>
              <a:t> are the 1-dimensional </a:t>
            </a:r>
            <a:r>
              <a:rPr lang="en-US" dirty="0" smtClean="0"/>
              <a:t>lines 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notion can be used in any general space 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 hyperplane can represent a linear regression model in high dimensional space in the same way that a line represents a model in 2 dimensions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2900" y="3900158"/>
                <a:ext cx="5600700" cy="623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100" i="1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NZ" sz="2100" i="1">
                          <a:latin typeface="Cambria Math"/>
                        </a:rPr>
                        <m:t>=</m:t>
                      </m:r>
                      <m:r>
                        <a:rPr lang="en-NZ" sz="2100" i="1">
                          <a:latin typeface="Cambria Math"/>
                        </a:rPr>
                        <m:t>h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NZ" sz="21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21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NZ" sz="21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+…+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en-US" sz="2100" baseline="-25000" dirty="0"/>
              </a:p>
              <a:p>
                <a:endParaRPr lang="en-US" sz="2100" baseline="-25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3900158"/>
                <a:ext cx="5600700" cy="6235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/>
          <p:cNvSpPr/>
          <p:nvPr/>
        </p:nvSpPr>
        <p:spPr>
          <a:xfrm rot="5400000">
            <a:off x="3743325" y="2200275"/>
            <a:ext cx="285750" cy="33147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3352800" y="3450058"/>
            <a:ext cx="12192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 err="1"/>
              <a:t>Hyperplane</a:t>
            </a:r>
            <a:endParaRPr lang="en-US" sz="135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" t="12313" r="7802" b="4661"/>
          <a:stretch/>
        </p:blipFill>
        <p:spPr bwMode="auto">
          <a:xfrm>
            <a:off x="4200525" y="1728788"/>
            <a:ext cx="2643188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Image resul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25" y="362976"/>
            <a:ext cx="142875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1828800" y="1809750"/>
            <a:ext cx="3048000" cy="374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53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Hypothesis/Model </a:t>
            </a:r>
            <a:r>
              <a:rPr lang="en-NZ" dirty="0" smtClean="0"/>
              <a:t>representation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327" y="1204288"/>
            <a:ext cx="582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Univariate</a:t>
            </a:r>
            <a:r>
              <a:rPr lang="en-US" dirty="0"/>
              <a:t> linear regression: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794303" y="1223464"/>
                <a:ext cx="148374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h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NZ" sz="135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303" y="1223464"/>
                <a:ext cx="1483740" cy="3000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948875" y="2087273"/>
                <a:ext cx="2893677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sz="1350" i="1">
                        <a:latin typeface="Cambria Math"/>
                      </a:rPr>
                      <m:t>h</m:t>
                    </m:r>
                    <m:r>
                      <a:rPr lang="en-NZ" sz="1350" i="1" baseline="-25000">
                        <a:latin typeface="Cambria Math"/>
                        <a:ea typeface="Cambria Math"/>
                      </a:rPr>
                      <m:t>𝜃</m:t>
                    </m:r>
                    <m:d>
                      <m:dPr>
                        <m:ctrlPr>
                          <a:rPr lang="en-NZ" sz="135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NZ" sz="135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en-NZ" sz="135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350" i="1" baseline="-25000">
                        <a:latin typeface="Cambria Math"/>
                        <a:ea typeface="Cambria Math"/>
                      </a:rPr>
                      <m:t>0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350" i="1" baseline="-25000">
                        <a:latin typeface="Cambria Math"/>
                        <a:ea typeface="Cambria Math"/>
                      </a:rPr>
                      <m:t>1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n-NZ" sz="1350" i="1" baseline="-25000">
                        <a:latin typeface="Cambria Math"/>
                        <a:ea typeface="Cambria Math"/>
                      </a:rPr>
                      <m:t>1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350" i="1" baseline="-25000">
                        <a:latin typeface="Cambria Math"/>
                        <a:ea typeface="Cambria Math"/>
                      </a:rPr>
                      <m:t>2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n-NZ" sz="1350" i="1" baseline="-25000">
                        <a:latin typeface="Cambria Math"/>
                        <a:ea typeface="Cambria Math"/>
                      </a:rPr>
                      <m:t>2</m:t>
                    </m:r>
                  </m:oMath>
                </a14:m>
                <a:r>
                  <a:rPr lang="en-NZ" sz="135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NZ" sz="1350">
                        <a:latin typeface="Cambria Math"/>
                        <a:ea typeface="Cambria Math"/>
                      </a:rPr>
                      <m:t>+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…+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350" i="1" baseline="-25000">
                        <a:latin typeface="Cambria Math"/>
                        <a:ea typeface="Cambria Math"/>
                      </a:rPr>
                      <m:t>𝑛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n-NZ" sz="1350" i="1" baseline="-25000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endParaRPr lang="en-US" sz="1350" baseline="-250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875" y="2087273"/>
                <a:ext cx="2893677" cy="300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4225" y="2052648"/>
            <a:ext cx="503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Multivariate linear regression</a:t>
            </a:r>
            <a:r>
              <a:rPr lang="en-US" dirty="0" smtClean="0"/>
              <a:t>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0698" y="4260203"/>
                <a:ext cx="3273959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NZ" sz="1350" i="1">
                                <a:latin typeface="Cambria Math"/>
                              </a:rPr>
                              <m:t>h</m:t>
                            </m:r>
                            <m:r>
                              <a:rPr lang="en-NZ" sz="1350" i="1" baseline="-2500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NZ" sz="135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NZ" sz="1350" i="1">
                                <a:latin typeface="Cambria Math"/>
                                <a:ea typeface="Cambria Math"/>
                              </a:rPr>
                              <m:t>=</m:t>
                            </m:r>
                            <m:r>
                              <a:rPr lang="en-NZ" sz="1350" i="1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NZ" sz="135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a:rPr lang="en-NZ" sz="1350" i="1" baseline="-2500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,</m:t>
                                </m:r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a:rPr lang="en-NZ" sz="1350" i="1" baseline="-2500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,…,</m:t>
                                </m:r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a:rPr lang="en-NZ" sz="1350" i="1" baseline="-25000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NZ" sz="1350" i="1">
                                <a:latin typeface="Cambria Math"/>
                                <a:ea typeface="Cambria Math"/>
                              </a:rPr>
                              <m:t>∙</m:t>
                            </m:r>
                          </m: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NZ" sz="1350" i="1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NZ" sz="1350" i="1" baseline="-25000"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NZ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NZ" sz="135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en-NZ" sz="1350" i="1" baseline="-2500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NZ" sz="1350" i="1">
                                              <a:latin typeface="Cambria Math"/>
                                            </a:rPr>
                                            <m:t>⋮</m:t>
                                          </m:r>
                                        </m:e>
                                      </m:eqArr>
                                    </m:e>
                                  </m:mr>
                                  <m:mr>
                                    <m:e>
                                      <m:r>
                                        <a:rPr lang="en-NZ" sz="1350" i="1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NZ" sz="1350" i="1" baseline="-25000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98" y="4260203"/>
                <a:ext cx="3273959" cy="6819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48875" y="4436950"/>
                <a:ext cx="1721888" cy="328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NZ" sz="135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NZ" sz="135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NZ" sz="135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NZ" sz="1350" i="1">
                        <a:latin typeface="Cambria Math"/>
                        <a:ea typeface="Cambria Math"/>
                      </a:rPr>
                      <m:t>∙</m:t>
                    </m:r>
                  </m:oMath>
                </a14:m>
                <a:r>
                  <a:rPr lang="en-NZ" sz="135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NZ" sz="135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NZ" sz="135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acc>
                    <m:r>
                      <a:rPr lang="en-NZ" sz="135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NZ" sz="1350" b="1" i="1">
                        <a:latin typeface="Cambria Math"/>
                        <a:ea typeface="Cambria Math"/>
                      </a:rPr>
                      <m:t>𝜽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NZ" sz="1350" b="1" i="1">
                        <a:latin typeface="Cambria Math"/>
                        <a:ea typeface="Cambria Math"/>
                      </a:rPr>
                      <m:t>𝒙</m:t>
                    </m:r>
                  </m:oMath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875" y="4436950"/>
                <a:ext cx="1721888" cy="328423"/>
              </a:xfrm>
              <a:prstGeom prst="rect">
                <a:avLst/>
              </a:prstGeom>
              <a:blipFill>
                <a:blip r:embed="rId5"/>
                <a:stretch>
                  <a:fillRect t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318092" y="4453209"/>
            <a:ext cx="188595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825" dirty="0"/>
              <a:t>Notice the bold notation to indicate that the variable represents a vector</a:t>
            </a:r>
            <a:endParaRPr lang="en-US" sz="825" dirty="0"/>
          </a:p>
        </p:txBody>
      </p:sp>
      <p:sp>
        <p:nvSpPr>
          <p:cNvPr id="10" name="Left Arrow 9"/>
          <p:cNvSpPr/>
          <p:nvPr/>
        </p:nvSpPr>
        <p:spPr>
          <a:xfrm>
            <a:off x="4075742" y="4558835"/>
            <a:ext cx="285750" cy="121788"/>
          </a:xfrm>
          <a:prstGeom prst="lef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" t="12313" r="7802" b="4661"/>
          <a:stretch/>
        </p:blipFill>
        <p:spPr bwMode="auto">
          <a:xfrm>
            <a:off x="5193506" y="2421980"/>
            <a:ext cx="1321594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Image resul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427" y="859412"/>
            <a:ext cx="142875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34625" y="3639474"/>
            <a:ext cx="50879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Shorthand notation </a:t>
            </a:r>
            <a:r>
              <a:rPr lang="en-US" dirty="0" smtClean="0"/>
              <a:t>for expressing a model/hypothesis using </a:t>
            </a:r>
            <a:r>
              <a:rPr lang="en-US" dirty="0"/>
              <a:t>a dot product of vectors: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98" y="382665"/>
            <a:ext cx="4500563" cy="2468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5911" y="332985"/>
            <a:ext cx="140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Hypothesis: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5750" y="1711152"/>
            <a:ext cx="2000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Cost function:</a:t>
            </a:r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601650"/>
            <a:ext cx="3314700" cy="487692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995535" y="3741611"/>
            <a:ext cx="2866930" cy="686134"/>
            <a:chOff x="228600" y="2952750"/>
            <a:chExt cx="3822573" cy="914845"/>
          </a:xfrm>
        </p:grpSpPr>
        <p:sp>
          <p:nvSpPr>
            <p:cNvPr id="30" name="TextBox 29"/>
            <p:cNvSpPr txBox="1"/>
            <p:nvPr/>
          </p:nvSpPr>
          <p:spPr>
            <a:xfrm>
              <a:off x="228600" y="2952750"/>
              <a:ext cx="266700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Gradient descent: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25" y="3430969"/>
              <a:ext cx="3698748" cy="43662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-10716" y="862631"/>
                <a:ext cx="58019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Z" sz="1200" dirty="0">
                    <a:solidFill>
                      <a:srgbClr val="FF0000"/>
                    </a:solidFill>
                  </a:rPr>
                  <a:t>The task is to use training data </a:t>
                </a:r>
                <a14:m>
                  <m:oMath xmlns:m="http://schemas.openxmlformats.org/officeDocument/2006/math">
                    <m:r>
                      <a:rPr lang="en-NZ" sz="1200" i="1">
                        <a:solidFill>
                          <a:srgbClr val="FF0000"/>
                        </a:solidFill>
                        <a:latin typeface="Cambria Math"/>
                      </a:rPr>
                      <m:t>𝑋</m:t>
                    </m:r>
                    <m:r>
                      <a:rPr lang="en-NZ" sz="1200" i="1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NZ" sz="1200" dirty="0">
                    <a:solidFill>
                      <a:srgbClr val="FF0000"/>
                    </a:solidFill>
                  </a:rPr>
                  <a:t>and a cost function </a:t>
                </a:r>
                <a14:m>
                  <m:oMath xmlns:m="http://schemas.openxmlformats.org/officeDocument/2006/math">
                    <m:r>
                      <a:rPr lang="en-NZ" sz="1200" i="1">
                        <a:solidFill>
                          <a:srgbClr val="FF0000"/>
                        </a:solidFill>
                        <a:latin typeface="Cambria Math"/>
                      </a:rPr>
                      <m:t>𝐽</m:t>
                    </m:r>
                    <m:r>
                      <a:rPr lang="en-NZ" sz="1200" i="1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NZ" sz="1200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𝜽</m:t>
                    </m:r>
                    <m:r>
                      <a:rPr lang="en-NZ" sz="1200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NZ" sz="1200" dirty="0">
                    <a:solidFill>
                      <a:srgbClr val="FF0000"/>
                    </a:solidFill>
                  </a:rPr>
                  <a:t> to find the parameters</a:t>
                </a:r>
                <a14:m>
                  <m:oMath xmlns:m="http://schemas.openxmlformats.org/officeDocument/2006/math">
                    <m:r>
                      <a:rPr lang="en-NZ" sz="120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NZ" sz="1200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𝜽</m:t>
                    </m:r>
                  </m:oMath>
                </a14:m>
                <a:r>
                  <a:rPr lang="en-NZ" sz="1200" dirty="0">
                    <a:solidFill>
                      <a:srgbClr val="FF0000"/>
                    </a:solidFill>
                  </a:rPr>
                  <a:t> that define the </a:t>
                </a:r>
                <a:r>
                  <a:rPr lang="en-NZ" sz="1200" dirty="0" smtClean="0">
                    <a:solidFill>
                      <a:srgbClr val="FF0000"/>
                    </a:solidFill>
                  </a:rPr>
                  <a:t>hyperplane that better fits the data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716" y="862631"/>
                <a:ext cx="5801916" cy="461665"/>
              </a:xfrm>
              <a:prstGeom prst="rect">
                <a:avLst/>
              </a:prstGeom>
              <a:blipFill>
                <a:blip r:embed="rId8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2"/>
          <p:cNvPicPr>
            <a:picLocks noChangeAspect="1" noChangeArrowheads="1"/>
          </p:cNvPicPr>
          <p:nvPr/>
        </p:nvPicPr>
        <p:blipFill rotWithShape="1">
          <a:blip r:embed="rId9" cstate="print"/>
          <a:srcRect l="9342" t="6850" r="6699" b="6938"/>
          <a:stretch/>
        </p:blipFill>
        <p:spPr bwMode="auto">
          <a:xfrm>
            <a:off x="1285875" y="2114550"/>
            <a:ext cx="1983906" cy="1270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 Box 23"/>
          <p:cNvSpPr txBox="1">
            <a:spLocks noChangeArrowheads="1"/>
          </p:cNvSpPr>
          <p:nvPr/>
        </p:nvSpPr>
        <p:spPr bwMode="auto">
          <a:xfrm>
            <a:off x="1583856" y="3270940"/>
            <a:ext cx="332142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135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sz="1350" baseline="-25000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641508" y="2635192"/>
            <a:ext cx="6832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</a:rPr>
              <a:t>J(</a:t>
            </a:r>
            <a:r>
              <a:rPr lang="en-US" sz="135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135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sz="135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sz="135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sz="1350" dirty="0">
                <a:solidFill>
                  <a:prstClr val="black"/>
                </a:solidFill>
              </a:rPr>
              <a:t>)</a:t>
            </a:r>
            <a:endParaRPr lang="en-US" sz="1350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p:sp>
        <p:nvSpPr>
          <p:cNvPr id="34" name="Text Box 22"/>
          <p:cNvSpPr txBox="1">
            <a:spLocks noChangeArrowheads="1"/>
          </p:cNvSpPr>
          <p:nvPr/>
        </p:nvSpPr>
        <p:spPr bwMode="auto">
          <a:xfrm>
            <a:off x="2961973" y="3105027"/>
            <a:ext cx="332142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135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sz="1350" baseline="-25000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3" name="AutoShape 2" descr="https://onlinecourses.science.psu.edu/stat857/sites/onlinecourses.science.psu.edu.stat857/files/lesson02/image_01.gif"/>
          <p:cNvSpPr>
            <a:spLocks noChangeAspect="1" noChangeArrowheads="1"/>
          </p:cNvSpPr>
          <p:nvPr/>
        </p:nvSpPr>
        <p:spPr bwMode="auto">
          <a:xfrm>
            <a:off x="116681" y="534591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" name="Multiply 3"/>
          <p:cNvSpPr/>
          <p:nvPr/>
        </p:nvSpPr>
        <p:spPr>
          <a:xfrm>
            <a:off x="2220678" y="2578042"/>
            <a:ext cx="114300" cy="114300"/>
          </a:xfrm>
          <a:prstGeom prst="mathMultiply">
            <a:avLst>
              <a:gd name="adj1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Multiply 28"/>
          <p:cNvSpPr/>
          <p:nvPr/>
        </p:nvSpPr>
        <p:spPr>
          <a:xfrm>
            <a:off x="2106378" y="2670974"/>
            <a:ext cx="114300" cy="114300"/>
          </a:xfrm>
          <a:prstGeom prst="mathMultiply">
            <a:avLst>
              <a:gd name="adj1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Multiply 30"/>
          <p:cNvSpPr/>
          <p:nvPr/>
        </p:nvSpPr>
        <p:spPr>
          <a:xfrm>
            <a:off x="2171700" y="2785274"/>
            <a:ext cx="114300" cy="114300"/>
          </a:xfrm>
          <a:prstGeom prst="mathMultiply">
            <a:avLst>
              <a:gd name="adj1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Multiply 36"/>
          <p:cNvSpPr/>
          <p:nvPr/>
        </p:nvSpPr>
        <p:spPr>
          <a:xfrm>
            <a:off x="2106378" y="2912191"/>
            <a:ext cx="114300" cy="114300"/>
          </a:xfrm>
          <a:prstGeom prst="mathMultiply">
            <a:avLst>
              <a:gd name="adj1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Multiply 38"/>
          <p:cNvSpPr/>
          <p:nvPr/>
        </p:nvSpPr>
        <p:spPr>
          <a:xfrm>
            <a:off x="2114550" y="3021204"/>
            <a:ext cx="114300" cy="114300"/>
          </a:xfrm>
          <a:prstGeom prst="mathMultiply">
            <a:avLst>
              <a:gd name="adj1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Multiply 39"/>
          <p:cNvSpPr/>
          <p:nvPr/>
        </p:nvSpPr>
        <p:spPr>
          <a:xfrm>
            <a:off x="2102778" y="3105027"/>
            <a:ext cx="114300" cy="114300"/>
          </a:xfrm>
          <a:prstGeom prst="mathMultiply">
            <a:avLst>
              <a:gd name="adj1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" t="12313" r="7802" b="4661"/>
          <a:stretch/>
        </p:blipFill>
        <p:spPr bwMode="auto">
          <a:xfrm>
            <a:off x="3995785" y="2089342"/>
            <a:ext cx="2643188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123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9" grpId="0" animBg="1"/>
      <p:bldP spid="31" grpId="0" animBg="1"/>
      <p:bldP spid="37" grpId="0" animBg="1"/>
      <p:bldP spid="39" grpId="0" animBg="1"/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61949" y="369866"/>
                <a:ext cx="548568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b="1" dirty="0"/>
                  <a:t>The learning rate </a:t>
                </a:r>
                <a14:m>
                  <m:oMath xmlns:m="http://schemas.openxmlformats.org/officeDocument/2006/math">
                    <m:r>
                      <a:rPr lang="en-NZ" sz="21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𝛼</m:t>
                    </m:r>
                    <m:r>
                      <a:rPr lang="en-NZ" sz="21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100" b="1" dirty="0"/>
                  <a:t>of Gradient descent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49" y="369866"/>
                <a:ext cx="5485685" cy="415498"/>
              </a:xfrm>
              <a:prstGeom prst="rect">
                <a:avLst/>
              </a:prstGeom>
              <a:blipFill>
                <a:blip r:embed="rId2"/>
                <a:stretch>
                  <a:fillRect l="-1333" t="-10294" b="-27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6200" y="1884185"/>
                <a:ext cx="4286250" cy="3552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1200" dirty="0"/>
                  <a:t>The learning rate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200" dirty="0"/>
                  <a:t> is  a constant used in Gradient descent to affect the speed of learning. If the learning rate is too large, the algorithm may "bounce around" the error </a:t>
                </a:r>
                <a:r>
                  <a:rPr lang="en-US" sz="1200" dirty="0" smtClean="0"/>
                  <a:t>surface overshooting the minimum. It may fail to converge or even diverge </a:t>
                </a:r>
                <a:r>
                  <a:rPr lang="en-US" sz="1200" dirty="0"/>
                  <a:t>in a counter-productive fashion. In this case, it is necessary to reduce the learning rate. </a:t>
                </a:r>
                <a:endParaRPr lang="en-US" sz="1200" dirty="0" smtClean="0"/>
              </a:p>
              <a:p>
                <a:pPr marL="342900" indent="-342900">
                  <a:buFontTx/>
                  <a:buChar char="-"/>
                </a:pPr>
                <a:endParaRPr lang="en-US" sz="1200" dirty="0"/>
              </a:p>
              <a:p>
                <a:pPr marL="342900" indent="-342900">
                  <a:buFontTx/>
                  <a:buChar char="-"/>
                </a:pPr>
                <a:endParaRPr lang="en-US" sz="1200" dirty="0" smtClean="0"/>
              </a:p>
              <a:p>
                <a:pPr marL="342900" indent="-342900">
                  <a:buFontTx/>
                  <a:buChar char="-"/>
                </a:pPr>
                <a:endParaRPr lang="en-US" sz="1200" dirty="0"/>
              </a:p>
              <a:p>
                <a:pPr marL="342900" indent="-342900">
                  <a:buFontTx/>
                  <a:buChar char="-"/>
                </a:pPr>
                <a:r>
                  <a:rPr lang="en-US" sz="1200" dirty="0" smtClean="0"/>
                  <a:t>On </a:t>
                </a:r>
                <a:r>
                  <a:rPr lang="en-US" sz="1200" dirty="0"/>
                  <a:t>the other hand, with a small the learning rate, the more steps it takes to </a:t>
                </a:r>
                <a:r>
                  <a:rPr lang="en-US" sz="1200" dirty="0" smtClean="0"/>
                  <a:t>reach the optimal value and thus convergence </a:t>
                </a:r>
                <a:r>
                  <a:rPr lang="en-US" sz="1200" dirty="0" smtClean="0"/>
                  <a:t>might be slow.</a:t>
                </a:r>
                <a:endParaRPr lang="en-US" sz="1200" dirty="0"/>
              </a:p>
              <a:p>
                <a:pPr marL="342900" indent="-342900">
                  <a:buFontTx/>
                  <a:buChar char="-"/>
                </a:pPr>
                <a:endParaRPr lang="en-US" sz="1200" dirty="0"/>
              </a:p>
              <a:p>
                <a:pPr marL="342900" indent="-342900">
                  <a:buFontTx/>
                  <a:buChar char="-"/>
                </a:pPr>
                <a:r>
                  <a:rPr lang="en-US" sz="1200" dirty="0"/>
                  <a:t>How to properly choose learning rate?</a:t>
                </a:r>
              </a:p>
              <a:p>
                <a:pPr marL="685800" lvl="1" indent="-342900">
                  <a:buFontTx/>
                  <a:buChar char="-"/>
                </a:pPr>
                <a:r>
                  <a:rPr lang="en-NZ" sz="1200" dirty="0"/>
                  <a:t>0.1, 0.01,0.001</a:t>
                </a:r>
                <a:r>
                  <a:rPr lang="en-NZ" sz="1200" dirty="0" smtClean="0"/>
                  <a:t>…</a:t>
                </a:r>
              </a:p>
              <a:p>
                <a:pPr marL="685800" lvl="1" indent="-342900">
                  <a:buFontTx/>
                  <a:buChar char="-"/>
                </a:pPr>
                <a:r>
                  <a:rPr lang="en-NZ" sz="1200" dirty="0" smtClean="0"/>
                  <a:t>We will talk about that in future lectures about hyper parameter tuning</a:t>
                </a:r>
                <a:endParaRPr lang="en-US" sz="1200" dirty="0"/>
              </a:p>
              <a:p>
                <a:pPr marL="342900" indent="-342900">
                  <a:lnSpc>
                    <a:spcPts val="2520"/>
                  </a:lnSpc>
                  <a:buFontTx/>
                  <a:buChar char="-"/>
                </a:pPr>
                <a:endParaRPr lang="en-US" sz="12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884185"/>
                <a:ext cx="4286250" cy="3552254"/>
              </a:xfrm>
              <a:prstGeom prst="rect">
                <a:avLst/>
              </a:prstGeom>
              <a:blipFill>
                <a:blip r:embed="rId3"/>
                <a:stretch>
                  <a:fillRect l="-142" t="-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4800" y="971550"/>
                <a:ext cx="2884228" cy="743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≔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NZ" sz="2100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  <m:f>
                        <m:fPr>
                          <m:ctrlPr>
                            <a:rPr lang="en-NZ" sz="21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2100" i="1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NZ" sz="2100" i="1">
                              <a:latin typeface="Cambria Math"/>
                              <a:ea typeface="Cambria Math"/>
                            </a:rPr>
                            <m:t>𝜕𝜃</m:t>
                          </m:r>
                          <m:r>
                            <a:rPr lang="en-NZ" sz="2100" i="1" baseline="-25000">
                              <a:latin typeface="Cambria Math"/>
                              <a:ea typeface="Cambria Math"/>
                            </a:rPr>
                            <m:t>𝑗</m:t>
                          </m:r>
                        </m:den>
                      </m:f>
                      <m:r>
                        <a:rPr lang="en-NZ" sz="2100" i="1">
                          <a:latin typeface="Cambria Math"/>
                          <a:ea typeface="Cambria Math"/>
                        </a:rPr>
                        <m:t>𝐽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971550"/>
                <a:ext cx="2884228" cy="74392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http://sebastianraschka.com/Images/2015_singlelayer_neurons/perceptron_learning_rat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" t="5192" r="50000" b="3783"/>
          <a:stretch/>
        </p:blipFill>
        <p:spPr bwMode="auto">
          <a:xfrm>
            <a:off x="4800600" y="1802758"/>
            <a:ext cx="1535013" cy="158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sebastianraschka.com/Images/2015_singlelayer_neurons/perceptron_learning_rate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4777828" y="3249910"/>
            <a:ext cx="1580555" cy="17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983671" y="1103942"/>
                <a:ext cx="14015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NZ" sz="1200" dirty="0" smtClean="0">
                    <a:solidFill>
                      <a:srgbClr val="FFC000"/>
                    </a:solidFill>
                  </a:rPr>
                  <a:t>Optimal solution for parameter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671" y="1103942"/>
                <a:ext cx="1401513" cy="461665"/>
              </a:xfrm>
              <a:prstGeom prst="rect">
                <a:avLst/>
              </a:prstGeom>
              <a:blipFill>
                <a:blip r:embed="rId7"/>
                <a:stretch>
                  <a:fillRect l="-43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>
            <a:off x="5638800" y="2800350"/>
            <a:ext cx="0" cy="7620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638800" y="4324350"/>
            <a:ext cx="0" cy="7620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3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35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4&#10;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 = \begin{bmatrix}&#10; 460\\&#10; 232\\&#10; 315\\&#10; 178&#10;\end{bmatrix}&#10;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X)^{-1}X^Ty&#10;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X)^{-1}X^Ty&#10;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$&#10;&#10;\end{document}"/>
  <p:tag name="IGUANATEXSIZE" val="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$&#10;&#10;\end{document}"/>
  <p:tag name="IGUANATEXSIZE" val="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$&#10;&#10;\end{document}"/>
  <p:tag name="IGUANATEXSIZE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$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&#10;$&#10;&#10;\end{document}"/>
  <p:tag name="IGUANATEXSIZE" val="2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(\theta)$&#10;&#10;\end{document}"/>
  <p:tag name="IGUANATEXSIZE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(\theta)$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^T x =  \theta_0 x_0 + \theta_1 x_1 + \theta_2 x_2 + \dots + \theta_n x_n$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_0, \dots, \theta_n)&#10;$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&#10;$&#10;&#10;\end{document}"/>
  <p:tag name="IGUANATEXSIZE" val="20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4039</TotalTime>
  <Words>1471</Words>
  <Application>Microsoft Office PowerPoint</Application>
  <PresentationFormat>Custom</PresentationFormat>
  <Paragraphs>329</Paragraphs>
  <Slides>25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Calibri</vt:lpstr>
      <vt:lpstr>Cambria Math</vt:lpstr>
      <vt:lpstr>Gill Sans</vt:lpstr>
      <vt:lpstr>Symbol</vt:lpstr>
      <vt:lpstr>Tahoma</vt:lpstr>
      <vt:lpstr>Times</vt:lpstr>
      <vt:lpstr>ヒラギノ角ゴ ProN W3</vt:lpstr>
      <vt:lpstr>1_Lecture</vt:lpstr>
      <vt:lpstr>2_Office Theme</vt:lpstr>
      <vt:lpstr>3_Office Theme</vt:lpstr>
      <vt:lpstr>2_Lecture</vt:lpstr>
      <vt:lpstr>PowerPoint Presentation</vt:lpstr>
      <vt:lpstr>Where are we at?</vt:lpstr>
      <vt:lpstr>PowerPoint Presentation</vt:lpstr>
      <vt:lpstr>PowerPoint Presentation</vt:lpstr>
      <vt:lpstr>PowerPoint Presentation</vt:lpstr>
      <vt:lpstr>Hyperplanes</vt:lpstr>
      <vt:lpstr>Hypothesis/Model representation</vt:lpstr>
      <vt:lpstr>PowerPoint Presentation</vt:lpstr>
      <vt:lpstr>PowerPoint Presentation</vt:lpstr>
      <vt:lpstr>Is gradient descent the only algorithm to find the optimal parameters θ0 ,θ1… θn to get a least squares line? </vt:lpstr>
      <vt:lpstr>PowerPoint Presentation</vt:lpstr>
      <vt:lpstr>PowerPoint Presentation</vt:lpstr>
      <vt:lpstr>PowerPoint Presentation</vt:lpstr>
      <vt:lpstr>Extensions of the linear model: Non-linear models</vt:lpstr>
      <vt:lpstr>Additive assumption: Predictor student status x2 impacts the relationship between income x1 and balance y</vt:lpstr>
      <vt:lpstr>The linear assumption does not fit properly Nonlinear relationships</vt:lpstr>
      <vt:lpstr>PowerPoint Presentation</vt:lpstr>
      <vt:lpstr>PowerPoint Presentation</vt:lpstr>
      <vt:lpstr>PowerPoint Presentation</vt:lpstr>
      <vt:lpstr>PowerPoint Presentation</vt:lpstr>
      <vt:lpstr>Feature scaling</vt:lpstr>
      <vt:lpstr>PowerPoint Presentation</vt:lpstr>
      <vt:lpstr>There are many techniques to do Feature scaling: rescaling, centering, standardization and normalization to unit length</vt:lpstr>
      <vt:lpstr>Features scaling: centering and normalization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David Rozado</cp:lastModifiedBy>
  <cp:revision>311</cp:revision>
  <dcterms:created xsi:type="dcterms:W3CDTF">2010-07-08T21:59:02Z</dcterms:created>
  <dcterms:modified xsi:type="dcterms:W3CDTF">2019-02-03T23:22:56Z</dcterms:modified>
</cp:coreProperties>
</file>